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73" r:id="rId2"/>
    <p:sldId id="263" r:id="rId3"/>
    <p:sldId id="274" r:id="rId4"/>
    <p:sldId id="275" r:id="rId5"/>
    <p:sldId id="280" r:id="rId6"/>
    <p:sldId id="264" r:id="rId7"/>
    <p:sldId id="276" r:id="rId8"/>
    <p:sldId id="262" r:id="rId9"/>
    <p:sldId id="277" r:id="rId10"/>
    <p:sldId id="261" r:id="rId11"/>
    <p:sldId id="267" r:id="rId12"/>
    <p:sldId id="257" r:id="rId13"/>
    <p:sldId id="286" r:id="rId14"/>
    <p:sldId id="269" r:id="rId15"/>
    <p:sldId id="284" r:id="rId16"/>
    <p:sldId id="272" r:id="rId17"/>
    <p:sldId id="270" r:id="rId18"/>
    <p:sldId id="278" r:id="rId19"/>
    <p:sldId id="279" r:id="rId20"/>
    <p:sldId id="285" r:id="rId21"/>
    <p:sldId id="282" r:id="rId22"/>
    <p:sldId id="283" r:id="rId23"/>
    <p:sldId id="287" r:id="rId24"/>
  </p:sldIdLst>
  <p:sldSz cx="12192000" cy="6858000"/>
  <p:notesSz cx="6802438" cy="9934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60" autoAdjust="0"/>
    <p:restoredTop sz="64576" autoAdjust="0"/>
  </p:normalViewPr>
  <p:slideViewPr>
    <p:cSldViewPr snapToGrid="0">
      <p:cViewPr varScale="1">
        <p:scale>
          <a:sx n="45" d="100"/>
          <a:sy n="45" d="100"/>
        </p:scale>
        <p:origin x="-780"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00" d="100"/>
          <a:sy n="100" d="100"/>
        </p:scale>
        <p:origin x="1146" y="-10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AA%20Heat%20Trap\Award%20submissions\National%20Legionella%20Conference\Inhaled%20Water%20During%2010min%20Show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baseline="0" dirty="0">
                <a:latin typeface="HELVETICA" panose="020B0604020202020204" pitchFamily="34" charset="0"/>
                <a:cs typeface="HELVETICA" panose="020B0604020202020204" pitchFamily="34" charset="0"/>
              </a:rPr>
              <a:t> </a:t>
            </a:r>
            <a:endParaRPr lang="en-US" sz="1800" b="1" dirty="0">
              <a:latin typeface="HELVETICA" panose="020B0604020202020204" pitchFamily="34" charset="0"/>
              <a:cs typeface="HELVETICA" panose="020B0604020202020204" pitchFamily="34" charset="0"/>
            </a:endParaRPr>
          </a:p>
        </c:rich>
      </c:tx>
      <c:layout>
        <c:manualLayout>
          <c:xMode val="edge"/>
          <c:yMode val="edge"/>
          <c:x val="0.17699612893479619"/>
          <c:y val="0"/>
        </c:manualLayout>
      </c:layout>
      <c:overlay val="0"/>
      <c:spPr>
        <a:noFill/>
        <a:ln>
          <a:noFill/>
        </a:ln>
        <a:effectLst/>
      </c:spPr>
    </c:title>
    <c:autoTitleDeleted val="0"/>
    <c:plotArea>
      <c:layout>
        <c:manualLayout>
          <c:layoutTarget val="inner"/>
          <c:xMode val="edge"/>
          <c:yMode val="edge"/>
          <c:x val="8.1525999477397429E-2"/>
          <c:y val="0.10017137407590652"/>
          <c:w val="0.87974466062950529"/>
          <c:h val="0.73424208298474225"/>
        </c:manualLayout>
      </c:layout>
      <c:scatterChart>
        <c:scatterStyle val="lineMarker"/>
        <c:varyColors val="0"/>
        <c:ser>
          <c:idx val="0"/>
          <c:order val="0"/>
          <c:tx>
            <c:strRef>
              <c:f>Sheet1!$B$16</c:f>
              <c:strCache>
                <c:ptCount val="1"/>
                <c:pt idx="0">
                  <c:v>Hot Water 38oC</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xVal>
            <c:numRef>
              <c:f>Sheet1!$C$15:$F$15</c:f>
              <c:numCache>
                <c:formatCode>General</c:formatCode>
                <c:ptCount val="4"/>
                <c:pt idx="0">
                  <c:v>5.0999999999999996</c:v>
                </c:pt>
                <c:pt idx="1">
                  <c:v>6.6</c:v>
                </c:pt>
                <c:pt idx="2">
                  <c:v>9</c:v>
                </c:pt>
                <c:pt idx="3">
                  <c:v>75</c:v>
                </c:pt>
              </c:numCache>
            </c:numRef>
          </c:xVal>
          <c:yVal>
            <c:numRef>
              <c:f>Sheet1!$C$16:$F$16</c:f>
              <c:numCache>
                <c:formatCode>General</c:formatCode>
                <c:ptCount val="4"/>
                <c:pt idx="0">
                  <c:v>11.26</c:v>
                </c:pt>
                <c:pt idx="1">
                  <c:v>11.98</c:v>
                </c:pt>
                <c:pt idx="2">
                  <c:v>14.21</c:v>
                </c:pt>
              </c:numCache>
            </c:numRef>
          </c:yVal>
          <c:smooth val="0"/>
          <c:extLst xmlns:c16r2="http://schemas.microsoft.com/office/drawing/2015/06/chart">
            <c:ext xmlns:c16="http://schemas.microsoft.com/office/drawing/2014/chart" uri="{C3380CC4-5D6E-409C-BE32-E72D297353CC}">
              <c16:uniqueId val="{00000000-378C-40FF-989D-58A1BF86DEFB}"/>
            </c:ext>
          </c:extLst>
        </c:ser>
        <c:ser>
          <c:idx val="1"/>
          <c:order val="1"/>
          <c:tx>
            <c:strRef>
              <c:f>Sheet1!$B$18</c:f>
              <c:strCache>
                <c:ptCount val="1"/>
                <c:pt idx="0">
                  <c:v>Cold Water 25oC</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xVal>
            <c:numRef>
              <c:f>Sheet1!$C$15:$F$15</c:f>
              <c:numCache>
                <c:formatCode>General</c:formatCode>
                <c:ptCount val="4"/>
                <c:pt idx="0">
                  <c:v>5.0999999999999996</c:v>
                </c:pt>
                <c:pt idx="1">
                  <c:v>6.6</c:v>
                </c:pt>
                <c:pt idx="2">
                  <c:v>9</c:v>
                </c:pt>
                <c:pt idx="3">
                  <c:v>75</c:v>
                </c:pt>
              </c:numCache>
            </c:numRef>
          </c:xVal>
          <c:yVal>
            <c:numRef>
              <c:f>Sheet1!$C$18:$F$18</c:f>
              <c:numCache>
                <c:formatCode>General</c:formatCode>
                <c:ptCount val="4"/>
                <c:pt idx="0">
                  <c:v>0.15</c:v>
                </c:pt>
                <c:pt idx="1">
                  <c:v>0.28999999999999998</c:v>
                </c:pt>
                <c:pt idx="2">
                  <c:v>0.44</c:v>
                </c:pt>
              </c:numCache>
            </c:numRef>
          </c:yVal>
          <c:smooth val="0"/>
          <c:extLst xmlns:c16r2="http://schemas.microsoft.com/office/drawing/2015/06/chart">
            <c:ext xmlns:c16="http://schemas.microsoft.com/office/drawing/2014/chart" uri="{C3380CC4-5D6E-409C-BE32-E72D297353CC}">
              <c16:uniqueId val="{00000001-378C-40FF-989D-58A1BF86DEFB}"/>
            </c:ext>
          </c:extLst>
        </c:ser>
        <c:ser>
          <c:idx val="2"/>
          <c:order val="2"/>
          <c:tx>
            <c:strRef>
              <c:f>Sheet1!$B$17</c:f>
              <c:strCache>
                <c:ptCount val="1"/>
                <c:pt idx="0">
                  <c:v>Projected Hot water 38oC</c:v>
                </c:pt>
              </c:strCache>
            </c:strRef>
          </c:tx>
          <c:spPr>
            <a:ln w="19050" cap="rnd">
              <a:solidFill>
                <a:schemeClr val="accent3"/>
              </a:solidFill>
              <a:round/>
            </a:ln>
            <a:effectLst/>
          </c:spPr>
          <c:marker>
            <c:symbol val="circle"/>
            <c:size val="5"/>
            <c:spPr>
              <a:solidFill>
                <a:srgbClr val="FF0000"/>
              </a:solidFill>
              <a:ln w="9525">
                <a:solidFill>
                  <a:schemeClr val="accent3"/>
                </a:solidFill>
              </a:ln>
              <a:effectLst/>
            </c:spPr>
          </c:marker>
          <c:dPt>
            <c:idx val="3"/>
            <c:marker>
              <c:spPr>
                <a:solidFill>
                  <a:srgbClr val="FF0000"/>
                </a:solidFill>
                <a:ln w="9525">
                  <a:solidFill>
                    <a:srgbClr val="FF0000"/>
                  </a:solidFill>
                  <a:prstDash val="dash"/>
                </a:ln>
                <a:effectLst/>
              </c:spPr>
            </c:marker>
            <c:bubble3D val="0"/>
            <c:spPr>
              <a:ln w="19050" cap="rnd">
                <a:solidFill>
                  <a:srgbClr val="FF0000"/>
                </a:solidFill>
                <a:prstDash val="dash"/>
                <a:round/>
              </a:ln>
              <a:effectLst/>
            </c:spPr>
            <c:extLst xmlns:c16r2="http://schemas.microsoft.com/office/drawing/2015/06/chart">
              <c:ext xmlns:c16="http://schemas.microsoft.com/office/drawing/2014/chart" uri="{C3380CC4-5D6E-409C-BE32-E72D297353CC}">
                <c16:uniqueId val="{00000003-378C-40FF-989D-58A1BF86DEFB}"/>
              </c:ext>
            </c:extLst>
          </c:dPt>
          <c:xVal>
            <c:numRef>
              <c:f>Sheet1!$C$15:$F$15</c:f>
              <c:numCache>
                <c:formatCode>General</c:formatCode>
                <c:ptCount val="4"/>
                <c:pt idx="0">
                  <c:v>5.0999999999999996</c:v>
                </c:pt>
                <c:pt idx="1">
                  <c:v>6.6</c:v>
                </c:pt>
                <c:pt idx="2">
                  <c:v>9</c:v>
                </c:pt>
                <c:pt idx="3">
                  <c:v>75</c:v>
                </c:pt>
              </c:numCache>
            </c:numRef>
          </c:xVal>
          <c:yVal>
            <c:numRef>
              <c:f>Sheet1!$C$17:$F$17</c:f>
              <c:numCache>
                <c:formatCode>General</c:formatCode>
                <c:ptCount val="4"/>
                <c:pt idx="2">
                  <c:v>14.21</c:v>
                </c:pt>
                <c:pt idx="3">
                  <c:v>50</c:v>
                </c:pt>
              </c:numCache>
            </c:numRef>
          </c:yVal>
          <c:smooth val="0"/>
          <c:extLst xmlns:c16r2="http://schemas.microsoft.com/office/drawing/2015/06/chart">
            <c:ext xmlns:c16="http://schemas.microsoft.com/office/drawing/2014/chart" uri="{C3380CC4-5D6E-409C-BE32-E72D297353CC}">
              <c16:uniqueId val="{00000004-378C-40FF-989D-58A1BF86DEFB}"/>
            </c:ext>
          </c:extLst>
        </c:ser>
        <c:ser>
          <c:idx val="3"/>
          <c:order val="3"/>
          <c:tx>
            <c:strRef>
              <c:f>Sheet1!$B$19</c:f>
              <c:strCache>
                <c:ptCount val="1"/>
                <c:pt idx="0">
                  <c:v>Projected Cold water 25oC</c:v>
                </c:pt>
              </c:strCache>
            </c:strRef>
          </c:tx>
          <c:spPr>
            <a:ln w="19050" cap="rnd">
              <a:solidFill>
                <a:srgbClr val="0070C0"/>
              </a:solidFill>
              <a:prstDash val="dash"/>
              <a:round/>
            </a:ln>
            <a:effectLst/>
          </c:spPr>
          <c:marker>
            <c:symbol val="circle"/>
            <c:size val="5"/>
            <c:spPr>
              <a:solidFill>
                <a:srgbClr val="0070C0"/>
              </a:solidFill>
              <a:ln w="9525">
                <a:solidFill>
                  <a:srgbClr val="0070C0"/>
                </a:solidFill>
                <a:prstDash val="dash"/>
              </a:ln>
              <a:effectLst/>
            </c:spPr>
          </c:marker>
          <c:xVal>
            <c:numRef>
              <c:f>Sheet1!$C$15:$F$15</c:f>
              <c:numCache>
                <c:formatCode>General</c:formatCode>
                <c:ptCount val="4"/>
                <c:pt idx="0">
                  <c:v>5.0999999999999996</c:v>
                </c:pt>
                <c:pt idx="1">
                  <c:v>6.6</c:v>
                </c:pt>
                <c:pt idx="2">
                  <c:v>9</c:v>
                </c:pt>
                <c:pt idx="3">
                  <c:v>75</c:v>
                </c:pt>
              </c:numCache>
            </c:numRef>
          </c:xVal>
          <c:yVal>
            <c:numRef>
              <c:f>Sheet1!$C$19:$F$19</c:f>
              <c:numCache>
                <c:formatCode>General</c:formatCode>
                <c:ptCount val="4"/>
                <c:pt idx="2">
                  <c:v>0.44</c:v>
                </c:pt>
                <c:pt idx="3">
                  <c:v>5.0999999999999996</c:v>
                </c:pt>
              </c:numCache>
            </c:numRef>
          </c:yVal>
          <c:smooth val="0"/>
          <c:extLst xmlns:c16r2="http://schemas.microsoft.com/office/drawing/2015/06/chart">
            <c:ext xmlns:c16="http://schemas.microsoft.com/office/drawing/2014/chart" uri="{C3380CC4-5D6E-409C-BE32-E72D297353CC}">
              <c16:uniqueId val="{00000005-378C-40FF-989D-58A1BF86DEFB}"/>
            </c:ext>
          </c:extLst>
        </c:ser>
        <c:dLbls>
          <c:showLegendKey val="0"/>
          <c:showVal val="0"/>
          <c:showCatName val="0"/>
          <c:showSerName val="0"/>
          <c:showPercent val="0"/>
          <c:showBubbleSize val="0"/>
        </c:dLbls>
        <c:axId val="95412992"/>
        <c:axId val="95415296"/>
      </c:scatterChart>
      <c:valAx>
        <c:axId val="9541299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b="1" dirty="0">
                    <a:latin typeface="HELVETICA" panose="020B0604020202020204" pitchFamily="34" charset="0"/>
                    <a:cs typeface="HELVETICA" panose="020B0604020202020204" pitchFamily="34" charset="0"/>
                  </a:rPr>
                  <a:t>Shower Flow rate L/min</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95415296"/>
        <c:crosses val="autoZero"/>
        <c:crossBetween val="midCat"/>
      </c:valAx>
      <c:valAx>
        <c:axId val="95415296"/>
        <c:scaling>
          <c:orientation val="minMax"/>
          <c:max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AU" sz="1400" dirty="0">
                    <a:latin typeface="HELVETICA" panose="020B0604020202020204" pitchFamily="34" charset="0"/>
                    <a:cs typeface="HELVETICA" panose="020B0604020202020204" pitchFamily="34" charset="0"/>
                  </a:rPr>
                  <a:t>Total</a:t>
                </a:r>
                <a:r>
                  <a:rPr lang="en-AU" sz="1400" baseline="0" dirty="0">
                    <a:latin typeface="HELVETICA" panose="020B0604020202020204" pitchFamily="34" charset="0"/>
                    <a:cs typeface="HELVETICA" panose="020B0604020202020204" pitchFamily="34" charset="0"/>
                  </a:rPr>
                  <a:t> Inhaled Water mg</a:t>
                </a:r>
                <a:endParaRPr lang="en-AU" sz="1400" dirty="0">
                  <a:latin typeface="HELVETICA" panose="020B0604020202020204" pitchFamily="34" charset="0"/>
                  <a:cs typeface="HELVETICA" panose="020B0604020202020204" pitchFamily="34" charset="0"/>
                </a:endParaRP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95412992"/>
        <c:crosses val="autoZero"/>
        <c:crossBetween val="midCat"/>
      </c:valAx>
      <c:spPr>
        <a:noFill/>
        <a:ln>
          <a:noFill/>
        </a:ln>
        <a:effectLst/>
      </c:spPr>
    </c:plotArea>
    <c:legend>
      <c:legendPos val="b"/>
      <c:layout>
        <c:manualLayout>
          <c:xMode val="edge"/>
          <c:yMode val="edge"/>
          <c:x val="4.0407273825934259E-2"/>
          <c:y val="0.9363158197671072"/>
          <c:w val="0.89999992446702037"/>
          <c:h val="6.3684180232892781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357" cy="497280"/>
          </a:xfrm>
          <a:prstGeom prst="rect">
            <a:avLst/>
          </a:prstGeom>
        </p:spPr>
        <p:txBody>
          <a:bodyPr vert="horz" lIns="90498" tIns="45249" rIns="90498" bIns="45249" rtlCol="0"/>
          <a:lstStyle>
            <a:lvl1pPr algn="l">
              <a:defRPr sz="1200"/>
            </a:lvl1pPr>
          </a:lstStyle>
          <a:p>
            <a:endParaRPr lang="en-AU"/>
          </a:p>
        </p:txBody>
      </p:sp>
      <p:sp>
        <p:nvSpPr>
          <p:cNvPr id="3" name="Date Placeholder 2"/>
          <p:cNvSpPr>
            <a:spLocks noGrp="1"/>
          </p:cNvSpPr>
          <p:nvPr>
            <p:ph type="dt" sz="quarter" idx="1"/>
          </p:nvPr>
        </p:nvSpPr>
        <p:spPr>
          <a:xfrm>
            <a:off x="3853513" y="0"/>
            <a:ext cx="2947357" cy="497280"/>
          </a:xfrm>
          <a:prstGeom prst="rect">
            <a:avLst/>
          </a:prstGeom>
        </p:spPr>
        <p:txBody>
          <a:bodyPr vert="horz" lIns="90498" tIns="45249" rIns="90498" bIns="45249" rtlCol="0"/>
          <a:lstStyle>
            <a:lvl1pPr algn="r">
              <a:defRPr sz="1200"/>
            </a:lvl1pPr>
          </a:lstStyle>
          <a:p>
            <a:fld id="{B8113B76-4664-4301-ACB8-1C5CF1CF5475}" type="datetimeFigureOut">
              <a:rPr lang="en-AU" smtClean="0"/>
              <a:t>11/11/2016</a:t>
            </a:fld>
            <a:endParaRPr lang="en-AU"/>
          </a:p>
        </p:txBody>
      </p:sp>
      <p:sp>
        <p:nvSpPr>
          <p:cNvPr id="4" name="Footer Placeholder 3"/>
          <p:cNvSpPr>
            <a:spLocks noGrp="1"/>
          </p:cNvSpPr>
          <p:nvPr>
            <p:ph type="ftr" sz="quarter" idx="2"/>
          </p:nvPr>
        </p:nvSpPr>
        <p:spPr>
          <a:xfrm>
            <a:off x="0" y="9437295"/>
            <a:ext cx="2947357" cy="497280"/>
          </a:xfrm>
          <a:prstGeom prst="rect">
            <a:avLst/>
          </a:prstGeom>
        </p:spPr>
        <p:txBody>
          <a:bodyPr vert="horz" lIns="90498" tIns="45249" rIns="90498" bIns="45249" rtlCol="0" anchor="b"/>
          <a:lstStyle>
            <a:lvl1pPr algn="l">
              <a:defRPr sz="1200"/>
            </a:lvl1pPr>
          </a:lstStyle>
          <a:p>
            <a:endParaRPr lang="en-AU"/>
          </a:p>
        </p:txBody>
      </p:sp>
      <p:sp>
        <p:nvSpPr>
          <p:cNvPr id="5" name="Slide Number Placeholder 4"/>
          <p:cNvSpPr>
            <a:spLocks noGrp="1"/>
          </p:cNvSpPr>
          <p:nvPr>
            <p:ph type="sldNum" sz="quarter" idx="3"/>
          </p:nvPr>
        </p:nvSpPr>
        <p:spPr>
          <a:xfrm>
            <a:off x="3853513" y="9437295"/>
            <a:ext cx="2947357" cy="497280"/>
          </a:xfrm>
          <a:prstGeom prst="rect">
            <a:avLst/>
          </a:prstGeom>
        </p:spPr>
        <p:txBody>
          <a:bodyPr vert="horz" lIns="90498" tIns="45249" rIns="90498" bIns="45249" rtlCol="0" anchor="b"/>
          <a:lstStyle>
            <a:lvl1pPr algn="r">
              <a:defRPr sz="1200"/>
            </a:lvl1pPr>
          </a:lstStyle>
          <a:p>
            <a:fld id="{BEE0BDD4-8E7D-4789-83D2-52B2A855C023}" type="slidenum">
              <a:rPr lang="en-AU" smtClean="0"/>
              <a:t>‹#›</a:t>
            </a:fld>
            <a:endParaRPr lang="en-AU"/>
          </a:p>
        </p:txBody>
      </p:sp>
    </p:spTree>
    <p:extLst>
      <p:ext uri="{BB962C8B-B14F-4D97-AF65-F5344CB8AC3E}">
        <p14:creationId xmlns:p14="http://schemas.microsoft.com/office/powerpoint/2010/main" val="33190700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7723" cy="498454"/>
          </a:xfrm>
          <a:prstGeom prst="rect">
            <a:avLst/>
          </a:prstGeom>
        </p:spPr>
        <p:txBody>
          <a:bodyPr vert="horz" lIns="95630" tIns="47814" rIns="95630" bIns="47814" rtlCol="0"/>
          <a:lstStyle>
            <a:lvl1pPr algn="l">
              <a:defRPr sz="1300"/>
            </a:lvl1pPr>
          </a:lstStyle>
          <a:p>
            <a:endParaRPr lang="en-AU"/>
          </a:p>
        </p:txBody>
      </p:sp>
      <p:sp>
        <p:nvSpPr>
          <p:cNvPr id="3" name="Date Placeholder 2"/>
          <p:cNvSpPr>
            <a:spLocks noGrp="1"/>
          </p:cNvSpPr>
          <p:nvPr>
            <p:ph type="dt" idx="1"/>
          </p:nvPr>
        </p:nvSpPr>
        <p:spPr>
          <a:xfrm>
            <a:off x="3853141" y="1"/>
            <a:ext cx="2947723" cy="498454"/>
          </a:xfrm>
          <a:prstGeom prst="rect">
            <a:avLst/>
          </a:prstGeom>
        </p:spPr>
        <p:txBody>
          <a:bodyPr vert="horz" lIns="95630" tIns="47814" rIns="95630" bIns="47814" rtlCol="0"/>
          <a:lstStyle>
            <a:lvl1pPr algn="r">
              <a:defRPr sz="1300"/>
            </a:lvl1pPr>
          </a:lstStyle>
          <a:p>
            <a:fld id="{97163C5E-1DAA-4AAD-85FA-2D6BC540708C}" type="datetimeFigureOut">
              <a:rPr lang="en-AU" smtClean="0"/>
              <a:t>11/11/2016</a:t>
            </a:fld>
            <a:endParaRPr lang="en-AU"/>
          </a:p>
        </p:txBody>
      </p:sp>
      <p:sp>
        <p:nvSpPr>
          <p:cNvPr id="4" name="Slide Image Placeholder 3"/>
          <p:cNvSpPr>
            <a:spLocks noGrp="1" noRot="1" noChangeAspect="1"/>
          </p:cNvSpPr>
          <p:nvPr>
            <p:ph type="sldImg" idx="2"/>
          </p:nvPr>
        </p:nvSpPr>
        <p:spPr>
          <a:xfrm>
            <a:off x="420688" y="1241425"/>
            <a:ext cx="5961062" cy="3354388"/>
          </a:xfrm>
          <a:prstGeom prst="rect">
            <a:avLst/>
          </a:prstGeom>
          <a:noFill/>
          <a:ln w="12700">
            <a:solidFill>
              <a:prstClr val="black"/>
            </a:solidFill>
          </a:ln>
        </p:spPr>
        <p:txBody>
          <a:bodyPr vert="horz" lIns="95630" tIns="47814" rIns="95630" bIns="47814" rtlCol="0" anchor="ctr"/>
          <a:lstStyle/>
          <a:p>
            <a:endParaRPr lang="en-AU"/>
          </a:p>
        </p:txBody>
      </p:sp>
      <p:sp>
        <p:nvSpPr>
          <p:cNvPr id="5" name="Notes Placeholder 4"/>
          <p:cNvSpPr>
            <a:spLocks noGrp="1"/>
          </p:cNvSpPr>
          <p:nvPr>
            <p:ph type="body" sz="quarter" idx="3"/>
          </p:nvPr>
        </p:nvSpPr>
        <p:spPr>
          <a:xfrm>
            <a:off x="680244" y="4781014"/>
            <a:ext cx="5441950" cy="3911739"/>
          </a:xfrm>
          <a:prstGeom prst="rect">
            <a:avLst/>
          </a:prstGeom>
        </p:spPr>
        <p:txBody>
          <a:bodyPr vert="horz" lIns="95630" tIns="47814" rIns="95630" bIns="478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1" y="9436123"/>
            <a:ext cx="2947723" cy="498453"/>
          </a:xfrm>
          <a:prstGeom prst="rect">
            <a:avLst/>
          </a:prstGeom>
        </p:spPr>
        <p:txBody>
          <a:bodyPr vert="horz" lIns="95630" tIns="47814" rIns="95630" bIns="47814" rtlCol="0" anchor="b"/>
          <a:lstStyle>
            <a:lvl1pPr algn="l">
              <a:defRPr sz="1300"/>
            </a:lvl1pPr>
          </a:lstStyle>
          <a:p>
            <a:endParaRPr lang="en-AU"/>
          </a:p>
        </p:txBody>
      </p:sp>
      <p:sp>
        <p:nvSpPr>
          <p:cNvPr id="7" name="Slide Number Placeholder 6"/>
          <p:cNvSpPr>
            <a:spLocks noGrp="1"/>
          </p:cNvSpPr>
          <p:nvPr>
            <p:ph type="sldNum" sz="quarter" idx="5"/>
          </p:nvPr>
        </p:nvSpPr>
        <p:spPr>
          <a:xfrm>
            <a:off x="3853141" y="9436123"/>
            <a:ext cx="2947723" cy="498453"/>
          </a:xfrm>
          <a:prstGeom prst="rect">
            <a:avLst/>
          </a:prstGeom>
        </p:spPr>
        <p:txBody>
          <a:bodyPr vert="horz" lIns="95630" tIns="47814" rIns="95630" bIns="47814" rtlCol="0" anchor="b"/>
          <a:lstStyle>
            <a:lvl1pPr algn="r">
              <a:defRPr sz="1300"/>
            </a:lvl1pPr>
          </a:lstStyle>
          <a:p>
            <a:fld id="{18675912-ECDF-40DB-912F-AD2B2114E0F4}" type="slidenum">
              <a:rPr lang="en-AU" smtClean="0"/>
              <a:t>‹#›</a:t>
            </a:fld>
            <a:endParaRPr lang="en-AU"/>
          </a:p>
        </p:txBody>
      </p:sp>
    </p:spTree>
    <p:extLst>
      <p:ext uri="{BB962C8B-B14F-4D97-AF65-F5344CB8AC3E}">
        <p14:creationId xmlns:p14="http://schemas.microsoft.com/office/powerpoint/2010/main" val="3283408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1360488"/>
            <a:ext cx="6532562" cy="3675062"/>
          </a:xfrm>
        </p:spPr>
      </p:sp>
      <p:sp>
        <p:nvSpPr>
          <p:cNvPr id="3" name="Notes Placeholder 2"/>
          <p:cNvSpPr>
            <a:spLocks noGrp="1"/>
          </p:cNvSpPr>
          <p:nvPr>
            <p:ph type="body" idx="1"/>
          </p:nvPr>
        </p:nvSpPr>
        <p:spPr>
          <a:xfrm>
            <a:off x="695990" y="5524383"/>
            <a:ext cx="5441950" cy="3911739"/>
          </a:xfrm>
        </p:spPr>
        <p:txBody>
          <a:bodyPr/>
          <a:lstStyle/>
          <a:p>
            <a:r>
              <a:rPr lang="en-AU" dirty="0"/>
              <a:t>GOOD AFTERNOON LADIES AND GENTLEMEN</a:t>
            </a:r>
          </a:p>
          <a:p>
            <a:endParaRPr lang="en-AU" dirty="0"/>
          </a:p>
          <a:p>
            <a:r>
              <a:rPr lang="en-AU" dirty="0"/>
              <a:t>EMERGENCY EYEWASH SAFETY SHOWERS ARE PROVIDED AT JOBSITES TO PREVENT OR REDUCE INJURY CAUSED WHEN A WORKER IS EXPOSED TO A HARMFUL SUBSTANCE.</a:t>
            </a:r>
          </a:p>
          <a:p>
            <a:endParaRPr lang="en-AU" dirty="0"/>
          </a:p>
          <a:p>
            <a:r>
              <a:rPr lang="en-AU" dirty="0"/>
              <a:t>IN REMOTE HOT ENVIRONMENTS THE VAST MAJORITY OF THESE EYEWASH SAFETY SHOWERS ARE UNSAFE TO USE AND ARE</a:t>
            </a:r>
            <a:r>
              <a:rPr lang="en-AU" baseline="0" dirty="0"/>
              <a:t> LIKELY TO </a:t>
            </a:r>
            <a:r>
              <a:rPr lang="en-AU" dirty="0"/>
              <a:t>DO MORE HARM THAN GOOD</a:t>
            </a:r>
          </a:p>
          <a:p>
            <a:endParaRPr lang="en-AU" dirty="0"/>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a:t>
            </a:fld>
            <a:endParaRPr lang="en-AU"/>
          </a:p>
        </p:txBody>
      </p:sp>
    </p:spTree>
    <p:extLst>
      <p:ext uri="{BB962C8B-B14F-4D97-AF65-F5344CB8AC3E}">
        <p14:creationId xmlns:p14="http://schemas.microsoft.com/office/powerpoint/2010/main" val="2478793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means of contracting the Legionella disease are well understood.</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10</a:t>
            </a:fld>
            <a:endParaRPr lang="en-AU"/>
          </a:p>
        </p:txBody>
      </p:sp>
    </p:spTree>
    <p:extLst>
      <p:ext uri="{BB962C8B-B14F-4D97-AF65-F5344CB8AC3E}">
        <p14:creationId xmlns:p14="http://schemas.microsoft.com/office/powerpoint/2010/main" val="4203449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What is also well known are the factors which influence the likelihood of a person contracting the disease.</a:t>
            </a:r>
          </a:p>
          <a:p>
            <a:r>
              <a:rPr lang="en-AU" dirty="0"/>
              <a:t>They are:</a:t>
            </a:r>
          </a:p>
          <a:p>
            <a:endParaRPr lang="en-AU" dirty="0"/>
          </a:p>
          <a:p>
            <a:r>
              <a:rPr lang="en-AU" dirty="0"/>
              <a:t>Eyewash safety showers are a recognised agent for spreading the Legionella disease and it is worthwhile to examine some of the physical aspects of the design and operation of emergency eyewash safety showers to see how these parameters may add to the risk of contracting the disease.</a:t>
            </a:r>
          </a:p>
        </p:txBody>
      </p:sp>
      <p:sp>
        <p:nvSpPr>
          <p:cNvPr id="4" name="Slide Number Placeholder 3"/>
          <p:cNvSpPr>
            <a:spLocks noGrp="1"/>
          </p:cNvSpPr>
          <p:nvPr>
            <p:ph type="sldNum" sz="quarter" idx="10"/>
          </p:nvPr>
        </p:nvSpPr>
        <p:spPr/>
        <p:txBody>
          <a:bodyPr/>
          <a:lstStyle/>
          <a:p>
            <a:fld id="{AAB5D312-35E7-4484-8D81-4F31F6F9F5CC}" type="slidenum">
              <a:rPr lang="en-AU" smtClean="0"/>
              <a:t>11</a:t>
            </a:fld>
            <a:endParaRPr lang="en-AU"/>
          </a:p>
        </p:txBody>
      </p:sp>
    </p:spTree>
    <p:extLst>
      <p:ext uri="{BB962C8B-B14F-4D97-AF65-F5344CB8AC3E}">
        <p14:creationId xmlns:p14="http://schemas.microsoft.com/office/powerpoint/2010/main" val="231734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Australian Standard AS4775 is modelled off the American Standard ANSI Z358 and specifies that the flushing water shall be potable and at a temperature which is safe to use.</a:t>
            </a:r>
          </a:p>
          <a:p>
            <a:r>
              <a:rPr lang="en-AU" dirty="0"/>
              <a:t>Unfortunately this is often not the case.</a:t>
            </a:r>
          </a:p>
          <a:p>
            <a:endParaRPr lang="en-AU" dirty="0"/>
          </a:p>
          <a:p>
            <a:r>
              <a:rPr lang="en-AU" dirty="0"/>
              <a:t>The standard is designed around using potable water to flush away, dissolve and or dilute the corrosive substance affecting the patient.</a:t>
            </a:r>
          </a:p>
          <a:p>
            <a:endParaRPr lang="en-AU" dirty="0"/>
          </a:p>
          <a:p>
            <a:r>
              <a:rPr lang="en-AU" dirty="0"/>
              <a:t>The recommended upper temperature limit is set at 37.8oC as temperatures above this can cause damage to eyes and skin and may exacerbate the corrosive action of the substance.</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12</a:t>
            </a:fld>
            <a:endParaRPr lang="en-AU"/>
          </a:p>
        </p:txBody>
      </p:sp>
    </p:spTree>
    <p:extLst>
      <p:ext uri="{BB962C8B-B14F-4D97-AF65-F5344CB8AC3E}">
        <p14:creationId xmlns:p14="http://schemas.microsoft.com/office/powerpoint/2010/main" val="4254507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what the operator is subjected to.</a:t>
            </a:r>
          </a:p>
          <a:p>
            <a:r>
              <a:rPr lang="en-AU" dirty="0"/>
              <a:t>The eyewash floods the eyes and the run off covers the nose and mouth in the process.</a:t>
            </a:r>
          </a:p>
          <a:p>
            <a:r>
              <a:rPr lang="en-AU" dirty="0"/>
              <a:t>Similarly with the face wash only now the flow rate is increased from 1.5L/min to 11.4 L/min and the whole face is covered so that all air is inhaled through the flushing water.</a:t>
            </a:r>
          </a:p>
          <a:p>
            <a:r>
              <a:rPr lang="en-AU" dirty="0"/>
              <a:t>Then there is the deluge shower.</a:t>
            </a:r>
          </a:p>
          <a:p>
            <a:r>
              <a:rPr lang="en-AU" dirty="0"/>
              <a:t>The shower head is specifically designed to pour all 75.7 L/min in a tight circle with a maximum diameter of 508mm. Normal shower dispensed 9 L/min with a wider dispense angle.</a:t>
            </a:r>
          </a:p>
          <a:p>
            <a:r>
              <a:rPr lang="en-AU" dirty="0"/>
              <a:t>Breathing under an emergency safety shower deluge is a very challenging experience.</a:t>
            </a:r>
          </a:p>
          <a:p>
            <a:r>
              <a:rPr lang="en-AU" dirty="0"/>
              <a:t>So how much water is inhaled if you remain under the deluge for the full fifteen minutes.</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13</a:t>
            </a:fld>
            <a:endParaRPr lang="en-AU"/>
          </a:p>
        </p:txBody>
      </p:sp>
    </p:spTree>
    <p:extLst>
      <p:ext uri="{BB962C8B-B14F-4D97-AF65-F5344CB8AC3E}">
        <p14:creationId xmlns:p14="http://schemas.microsoft.com/office/powerpoint/2010/main" val="927432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What I would like to discuss first is the amount of water dispensed from an eyewash safety shower and the way it is dispensed.</a:t>
            </a:r>
          </a:p>
          <a:p>
            <a:r>
              <a:rPr lang="en-AU" dirty="0"/>
              <a:t>In particular I want to focus on what it is like to stand under am emergency safety shower pouring out 76 L/minute directly onto the top of your head. This is 8 times the flow rate from a normal shower and it is delivered at a minimum pressure of 210kPa. </a:t>
            </a:r>
          </a:p>
          <a:p>
            <a:r>
              <a:rPr lang="en-AU" dirty="0"/>
              <a:t>Believe me this is a lot of water.</a:t>
            </a:r>
          </a:p>
          <a:p>
            <a:r>
              <a:rPr lang="en-AU" dirty="0"/>
              <a:t>And you are required to stay under the shower for a minimum of 15 minutes.</a:t>
            </a:r>
          </a:p>
          <a:p>
            <a:r>
              <a:rPr lang="en-AU" dirty="0"/>
              <a:t>In fact some mine sites require the operator to remain under the shower for a minimum of twenty minutes to</a:t>
            </a:r>
            <a:r>
              <a:rPr lang="en-AU" baseline="0" dirty="0"/>
              <a:t> allow sufficient time</a:t>
            </a:r>
            <a:r>
              <a:rPr lang="en-AU" dirty="0"/>
              <a:t> for the emergency response team to get to the site.</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14</a:t>
            </a:fld>
            <a:endParaRPr lang="en-AU"/>
          </a:p>
        </p:txBody>
      </p:sp>
    </p:spTree>
    <p:extLst>
      <p:ext uri="{BB962C8B-B14F-4D97-AF65-F5344CB8AC3E}">
        <p14:creationId xmlns:p14="http://schemas.microsoft.com/office/powerpoint/2010/main" val="2793573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Testing for legionella can be an expensive operation.</a:t>
            </a:r>
          </a:p>
          <a:p>
            <a:r>
              <a:rPr lang="en-AU" dirty="0"/>
              <a:t>Every safety shower provides a unique set of circumstances for the accumulation of the legionella bacteria and each should be tested individually.</a:t>
            </a:r>
          </a:p>
          <a:p>
            <a:r>
              <a:rPr lang="en-AU" dirty="0"/>
              <a:t>Full quantitative testing for legionella is generally performed in remote bio testing laboratories and collecting, delivering and testing samples from each and every eyewash safety shower on a regular basis can be extremely expensive.</a:t>
            </a:r>
          </a:p>
          <a:p>
            <a:r>
              <a:rPr lang="en-AU" dirty="0"/>
              <a:t>Most processing plants which have eyewash safety showers installed also have procedures for the care, maintenance and regular servicing of them however only a very few regularly take samples for testing from each and every safety shower on the site.</a:t>
            </a:r>
          </a:p>
        </p:txBody>
      </p:sp>
      <p:sp>
        <p:nvSpPr>
          <p:cNvPr id="4" name="Slide Number Placeholder 3"/>
          <p:cNvSpPr>
            <a:spLocks noGrp="1"/>
          </p:cNvSpPr>
          <p:nvPr>
            <p:ph type="sldNum" sz="quarter" idx="10"/>
          </p:nvPr>
        </p:nvSpPr>
        <p:spPr/>
        <p:txBody>
          <a:bodyPr/>
          <a:lstStyle/>
          <a:p>
            <a:fld id="{AAB5D312-35E7-4484-8D81-4F31F6F9F5CC}" type="slidenum">
              <a:rPr lang="en-AU" smtClean="0"/>
              <a:t>15</a:t>
            </a:fld>
            <a:endParaRPr lang="en-AU"/>
          </a:p>
        </p:txBody>
      </p:sp>
    </p:spTree>
    <p:extLst>
      <p:ext uri="{BB962C8B-B14F-4D97-AF65-F5344CB8AC3E}">
        <p14:creationId xmlns:p14="http://schemas.microsoft.com/office/powerpoint/2010/main" val="1089499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244" y="4781014"/>
            <a:ext cx="5441950" cy="5060425"/>
          </a:xfrm>
        </p:spPr>
        <p:txBody>
          <a:bodyPr/>
          <a:lstStyle/>
          <a:p>
            <a:r>
              <a:rPr lang="en-AU" dirty="0"/>
              <a:t>Data on this topic is very limited however there was a study conducted by a group at the Lovelace Respiratory Research Institute which provides some very valuable insight.</a:t>
            </a:r>
          </a:p>
          <a:p>
            <a:r>
              <a:rPr lang="en-AU" dirty="0"/>
              <a:t>The group tested three different shower heads with 5.1, 6.6 and 9 L/min flow rates and measured the amount of water which would be inhaled by a person standing under the shower for 10 minutes.</a:t>
            </a:r>
          </a:p>
          <a:p>
            <a:r>
              <a:rPr lang="en-AU" dirty="0"/>
              <a:t>The first finding was that the larger the flow rate, the greater the amount of aerosols that were produced and inhaled.</a:t>
            </a:r>
          </a:p>
          <a:p>
            <a:r>
              <a:rPr lang="en-AU" dirty="0"/>
              <a:t>This allows us to postulate that the amount of water particles inhales under a deluge of 75.7 L/min will be significantly larger than the amount of water particles inhaled under a standard 9 L/min shower.</a:t>
            </a:r>
          </a:p>
          <a:p>
            <a:r>
              <a:rPr lang="en-AU" dirty="0"/>
              <a:t>What was of more interest was the finding that water temperature had a much more marked affect on the amount of water particles inhaled.</a:t>
            </a:r>
          </a:p>
          <a:p>
            <a:r>
              <a:rPr lang="en-AU" dirty="0"/>
              <a:t>The difference between 25</a:t>
            </a:r>
            <a:r>
              <a:rPr lang="en-AU" baseline="30000" dirty="0"/>
              <a:t>o</a:t>
            </a:r>
            <a:r>
              <a:rPr lang="en-AU" dirty="0"/>
              <a:t>C and 38</a:t>
            </a:r>
            <a:r>
              <a:rPr lang="en-AU" baseline="30000" dirty="0"/>
              <a:t>o</a:t>
            </a:r>
            <a:r>
              <a:rPr lang="en-AU" dirty="0"/>
              <a:t>C is significant.</a:t>
            </a:r>
          </a:p>
          <a:p>
            <a:r>
              <a:rPr lang="en-AU" dirty="0"/>
              <a:t>With a flow rate of 5.1 L/min there was 70 times more water particles inhaled under the hot shower than there was under the cold shower.</a:t>
            </a:r>
          </a:p>
          <a:p>
            <a:r>
              <a:rPr lang="en-AU" dirty="0"/>
              <a:t>At 9 L/min flow rate the amount of water inhaled from a hot shower was 30 times more than was inhaled from a cold shower.</a:t>
            </a:r>
          </a:p>
          <a:p>
            <a:r>
              <a:rPr lang="en-AU" dirty="0"/>
              <a:t>I</a:t>
            </a:r>
            <a:r>
              <a:rPr lang="en-AU" baseline="0" dirty="0"/>
              <a:t> understand t</a:t>
            </a:r>
            <a:r>
              <a:rPr lang="en-AU" dirty="0"/>
              <a:t>here are standard thermodynamic and </a:t>
            </a:r>
            <a:r>
              <a:rPr lang="en-AU" dirty="0" err="1"/>
              <a:t>pyschrometric</a:t>
            </a:r>
            <a:r>
              <a:rPr lang="en-AU" dirty="0"/>
              <a:t> principles which explain this phenomena.</a:t>
            </a:r>
          </a:p>
          <a:p>
            <a:r>
              <a:rPr lang="en-AU" dirty="0"/>
              <a:t>Similarly,</a:t>
            </a:r>
            <a:r>
              <a:rPr lang="en-AU" baseline="0" dirty="0"/>
              <a:t> humidity also plays a part and the higher the humidity the higher the percentage of very small water aerosol produced.</a:t>
            </a:r>
          </a:p>
          <a:p>
            <a:r>
              <a:rPr lang="en-AU" baseline="0" dirty="0"/>
              <a:t>I low humidity environments, the very small water droplets evaporate before being inhaled.</a:t>
            </a:r>
            <a:endParaRPr lang="en-AU" dirty="0"/>
          </a:p>
          <a:p>
            <a:endParaRPr lang="en-AU" dirty="0"/>
          </a:p>
          <a:p>
            <a:r>
              <a:rPr lang="en-AU" dirty="0"/>
              <a:t>IN SUMMARY</a:t>
            </a:r>
          </a:p>
          <a:p>
            <a:r>
              <a:rPr lang="en-AU" dirty="0"/>
              <a:t>We can significantly reduce the amount of water aerosol particles inhaled whilst using an eyewash safety shower by simply lowering the temperature of the flushing fluid.</a:t>
            </a:r>
          </a:p>
          <a:p>
            <a:endParaRPr lang="en-AU" dirty="0"/>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16</a:t>
            </a:fld>
            <a:endParaRPr lang="en-AU"/>
          </a:p>
        </p:txBody>
      </p:sp>
    </p:spTree>
    <p:extLst>
      <p:ext uri="{BB962C8B-B14F-4D97-AF65-F5344CB8AC3E}">
        <p14:creationId xmlns:p14="http://schemas.microsoft.com/office/powerpoint/2010/main" val="24117652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Bringing the water temperature down from 38</a:t>
            </a:r>
            <a:r>
              <a:rPr lang="en-AU" baseline="30000" dirty="0"/>
              <a:t>o</a:t>
            </a:r>
            <a:r>
              <a:rPr lang="en-AU" dirty="0"/>
              <a:t>C or above to 25</a:t>
            </a:r>
            <a:r>
              <a:rPr lang="en-AU" baseline="0" dirty="0"/>
              <a:t>o</a:t>
            </a:r>
            <a:r>
              <a:rPr lang="en-AU" dirty="0"/>
              <a:t>C will significantly reduce the amount of water that is inhaled when breathing unaided under a safety shower be it the eyebath, facewash or deluge shower.</a:t>
            </a:r>
          </a:p>
        </p:txBody>
      </p:sp>
      <p:sp>
        <p:nvSpPr>
          <p:cNvPr id="4" name="Slide Number Placeholder 3"/>
          <p:cNvSpPr>
            <a:spLocks noGrp="1"/>
          </p:cNvSpPr>
          <p:nvPr>
            <p:ph type="sldNum" sz="quarter" idx="10"/>
          </p:nvPr>
        </p:nvSpPr>
        <p:spPr/>
        <p:txBody>
          <a:bodyPr/>
          <a:lstStyle/>
          <a:p>
            <a:fld id="{AAB5D312-35E7-4484-8D81-4F31F6F9F5CC}" type="slidenum">
              <a:rPr lang="en-AU" smtClean="0"/>
              <a:t>17</a:t>
            </a:fld>
            <a:endParaRPr lang="en-AU"/>
          </a:p>
        </p:txBody>
      </p:sp>
    </p:spTree>
    <p:extLst>
      <p:ext uri="{BB962C8B-B14F-4D97-AF65-F5344CB8AC3E}">
        <p14:creationId xmlns:p14="http://schemas.microsoft.com/office/powerpoint/2010/main" val="1082159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244" y="4781015"/>
            <a:ext cx="5441950" cy="4987985"/>
          </a:xfrm>
        </p:spPr>
        <p:txBody>
          <a:bodyPr/>
          <a:lstStyle/>
          <a:p>
            <a:r>
              <a:rPr lang="en-AU" dirty="0"/>
              <a:t>I would now like to speak briefly about pipe diameters and flow rates.</a:t>
            </a:r>
          </a:p>
          <a:p>
            <a:r>
              <a:rPr lang="en-AU" dirty="0"/>
              <a:t>The standard AS4775 is silent on the matter of the diameter of pipework used to bring the flushing water from the potable main to the safety shower.</a:t>
            </a:r>
          </a:p>
          <a:p>
            <a:r>
              <a:rPr lang="en-AU" dirty="0"/>
              <a:t>It is well known that flushing on its own will not entirely remove bacteria and biofilm from inside the pipe.</a:t>
            </a:r>
          </a:p>
          <a:p>
            <a:r>
              <a:rPr lang="en-AU" dirty="0"/>
              <a:t>We do know that turbulent flow is superior to laminar flow in cleaning the inside of the pipe so lets look at some hydraulic parameters.</a:t>
            </a:r>
          </a:p>
          <a:p>
            <a:endParaRPr lang="en-AU" dirty="0"/>
          </a:p>
          <a:p>
            <a:r>
              <a:rPr lang="en-AU" dirty="0"/>
              <a:t>Turbulence occurs in a pipe when the physical parameters of viscosity, pipe diameter and flow rate are such that the combination o these factors produces a Reynolds number in excess of 4,000.</a:t>
            </a:r>
          </a:p>
          <a:p>
            <a:r>
              <a:rPr lang="en-AU" dirty="0"/>
              <a:t>You can see from the above table that at low flow of 1.5 L/min there is turbulent flow only in the 15NB pipe.</a:t>
            </a:r>
          </a:p>
          <a:p>
            <a:r>
              <a:rPr lang="en-AU" dirty="0"/>
              <a:t>At the higher flow rates associated with the facewash, deluge and combination of facewash and deluge that there is always turbulent flow in the pipework providing flushing water to the shower unit.</a:t>
            </a:r>
          </a:p>
          <a:p>
            <a:r>
              <a:rPr lang="en-AU" dirty="0"/>
              <a:t>This is both good and bad.</a:t>
            </a:r>
          </a:p>
          <a:p>
            <a:r>
              <a:rPr lang="en-AU" dirty="0"/>
              <a:t>It is good for removing the bacteria within the pipe and scouring the biofilm on the inside surface of the pipe.</a:t>
            </a:r>
          </a:p>
          <a:p>
            <a:r>
              <a:rPr lang="en-AU" dirty="0"/>
              <a:t>There is a downside however if the pipes have not been flushed on a regular basis and the water left stagnant for a substantial length of time in temperatures conducive to rapid bacteria growth.</a:t>
            </a:r>
          </a:p>
          <a:p>
            <a:r>
              <a:rPr lang="en-AU" dirty="0"/>
              <a:t>In these circumstances the bulk of the biofilm may not be tightly bound to the surface of the pipe.</a:t>
            </a:r>
          </a:p>
          <a:p>
            <a:r>
              <a:rPr lang="en-AU" dirty="0"/>
              <a:t>The hydraulic shock</a:t>
            </a:r>
            <a:r>
              <a:rPr lang="en-AU" baseline="0" dirty="0"/>
              <a:t> and subsequent turbulent flow which occurs when the safety shower device is activated, can slough off the loosely held bacteria on the fringe of the biofilm and deliver this bulk release of bacteria as a slug to the dispensing device.</a:t>
            </a:r>
            <a:endParaRPr lang="en-AU" dirty="0"/>
          </a:p>
        </p:txBody>
      </p:sp>
      <p:sp>
        <p:nvSpPr>
          <p:cNvPr id="4" name="Slide Number Placeholder 3"/>
          <p:cNvSpPr>
            <a:spLocks noGrp="1"/>
          </p:cNvSpPr>
          <p:nvPr>
            <p:ph type="sldNum" sz="quarter" idx="10"/>
          </p:nvPr>
        </p:nvSpPr>
        <p:spPr/>
        <p:txBody>
          <a:bodyPr/>
          <a:lstStyle/>
          <a:p>
            <a:fld id="{18675912-ECDF-40DB-912F-AD2B2114E0F4}" type="slidenum">
              <a:rPr lang="en-AU" smtClean="0"/>
              <a:t>18</a:t>
            </a:fld>
            <a:endParaRPr lang="en-AU"/>
          </a:p>
        </p:txBody>
      </p:sp>
    </p:spTree>
    <p:extLst>
      <p:ext uri="{BB962C8B-B14F-4D97-AF65-F5344CB8AC3E}">
        <p14:creationId xmlns:p14="http://schemas.microsoft.com/office/powerpoint/2010/main" val="321545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244" y="4781014"/>
            <a:ext cx="5441950" cy="4739620"/>
          </a:xfrm>
        </p:spPr>
        <p:txBody>
          <a:bodyPr/>
          <a:lstStyle/>
          <a:p>
            <a:r>
              <a:rPr lang="en-AU" dirty="0"/>
              <a:t>Time is of the essence with eyewash safety showers and the Australian standard specifies quick acting valves, slam open and slam shut.</a:t>
            </a:r>
          </a:p>
          <a:p>
            <a:r>
              <a:rPr lang="en-AU" dirty="0"/>
              <a:t>On most mine sites the  static water pressure in the potable main is between 550kPa and 650 </a:t>
            </a:r>
            <a:r>
              <a:rPr lang="en-AU" dirty="0" err="1"/>
              <a:t>kPa</a:t>
            </a:r>
            <a:r>
              <a:rPr lang="en-AU" dirty="0"/>
              <a:t> and this is the pressure of the water within the biofilm.</a:t>
            </a:r>
          </a:p>
          <a:p>
            <a:r>
              <a:rPr lang="en-AU" dirty="0"/>
              <a:t>When the shower unit is operated there is a rapid reduction in pressure followed by an acceleration of water flow within the pipe which can slough off the loosely held fringe portions of the biofilm and deliver the ultra high concentration of bacteria to the safety shower.</a:t>
            </a:r>
          </a:p>
          <a:p>
            <a:r>
              <a:rPr lang="en-AU" dirty="0"/>
              <a:t>If we assume all the free and dislodged bacteria is removed to the shower by the incoming water then we can expect the danger period is the time it takes to replace the water in the delivery pipe.</a:t>
            </a:r>
          </a:p>
          <a:p>
            <a:r>
              <a:rPr lang="en-AU" dirty="0"/>
              <a:t>As can be seen above, low flows and larger bore pipes can mean high does of bacteria can be delivered over substantial periods of time.</a:t>
            </a:r>
          </a:p>
          <a:p>
            <a:endParaRPr lang="en-AU" dirty="0"/>
          </a:p>
          <a:p>
            <a:r>
              <a:rPr lang="en-AU" b="1" dirty="0"/>
              <a:t>IN SUMMARY</a:t>
            </a:r>
          </a:p>
          <a:p>
            <a:r>
              <a:rPr lang="en-AU" dirty="0"/>
              <a:t>Careful consideration on the diameter of the supply piping should be taken into account when sizing the pipework supplying the safety shower. </a:t>
            </a:r>
          </a:p>
          <a:p>
            <a:r>
              <a:rPr lang="en-AU" dirty="0"/>
              <a:t>The effective length and the diameter of the line sets the expected pressure drop from the potable main to the shower and the smallest diameter which will deliver the required pressure at the shower should be specified.</a:t>
            </a:r>
          </a:p>
          <a:p>
            <a:r>
              <a:rPr lang="en-AU" dirty="0"/>
              <a:t>More importantly there should be regular high flow flushing of the line to avoid the possibility of delivering very high doses of bacteria to the operator in the vital first minutes of operation.</a:t>
            </a:r>
          </a:p>
        </p:txBody>
      </p:sp>
      <p:sp>
        <p:nvSpPr>
          <p:cNvPr id="4" name="Slide Number Placeholder 3"/>
          <p:cNvSpPr>
            <a:spLocks noGrp="1"/>
          </p:cNvSpPr>
          <p:nvPr>
            <p:ph type="sldNum" sz="quarter" idx="10"/>
          </p:nvPr>
        </p:nvSpPr>
        <p:spPr/>
        <p:txBody>
          <a:bodyPr/>
          <a:lstStyle/>
          <a:p>
            <a:fld id="{18675912-ECDF-40DB-912F-AD2B2114E0F4}" type="slidenum">
              <a:rPr lang="en-AU" smtClean="0"/>
              <a:t>19</a:t>
            </a:fld>
            <a:endParaRPr lang="en-AU"/>
          </a:p>
        </p:txBody>
      </p:sp>
    </p:spTree>
    <p:extLst>
      <p:ext uri="{BB962C8B-B14F-4D97-AF65-F5344CB8AC3E}">
        <p14:creationId xmlns:p14="http://schemas.microsoft.com/office/powerpoint/2010/main" val="2842909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October 2013 a local contracting company contacted Heat Trap</a:t>
            </a:r>
            <a:r>
              <a:rPr lang="en-AU" baseline="0" dirty="0"/>
              <a:t> </a:t>
            </a:r>
            <a:r>
              <a:rPr lang="en-AU" dirty="0"/>
              <a:t>for</a:t>
            </a:r>
            <a:r>
              <a:rPr lang="en-AU" baseline="0" dirty="0"/>
              <a:t> some technical advice on chillers and for assistance in scoping a series of ringmain system to provide tepid water for emergency safety showers.</a:t>
            </a:r>
          </a:p>
          <a:p>
            <a:r>
              <a:rPr lang="en-AU" dirty="0"/>
              <a:t>The</a:t>
            </a:r>
            <a:r>
              <a:rPr lang="en-AU" baseline="0" dirty="0"/>
              <a:t> </a:t>
            </a:r>
            <a:r>
              <a:rPr lang="en-AU" dirty="0"/>
              <a:t>client was concerned they  may experience difficulties with excess water temperature causing loss of potable water from anti scald valves.</a:t>
            </a:r>
          </a:p>
        </p:txBody>
      </p:sp>
      <p:sp>
        <p:nvSpPr>
          <p:cNvPr id="4" name="Slide Number Placeholder 3"/>
          <p:cNvSpPr>
            <a:spLocks noGrp="1"/>
          </p:cNvSpPr>
          <p:nvPr>
            <p:ph type="sldNum" sz="quarter" idx="10"/>
          </p:nvPr>
        </p:nvSpPr>
        <p:spPr/>
        <p:txBody>
          <a:bodyPr/>
          <a:lstStyle/>
          <a:p>
            <a:fld id="{AAB5D312-35E7-4484-8D81-4F31F6F9F5CC}" type="slidenum">
              <a:rPr lang="en-AU" smtClean="0"/>
              <a:t>2</a:t>
            </a:fld>
            <a:endParaRPr lang="en-AU"/>
          </a:p>
        </p:txBody>
      </p:sp>
    </p:spTree>
    <p:extLst>
      <p:ext uri="{BB962C8B-B14F-4D97-AF65-F5344CB8AC3E}">
        <p14:creationId xmlns:p14="http://schemas.microsoft.com/office/powerpoint/2010/main" val="2677678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Re-capping</a:t>
            </a:r>
          </a:p>
        </p:txBody>
      </p:sp>
      <p:sp>
        <p:nvSpPr>
          <p:cNvPr id="4" name="Slide Number Placeholder 3"/>
          <p:cNvSpPr>
            <a:spLocks noGrp="1"/>
          </p:cNvSpPr>
          <p:nvPr>
            <p:ph type="sldNum" sz="quarter" idx="10"/>
          </p:nvPr>
        </p:nvSpPr>
        <p:spPr/>
        <p:txBody>
          <a:bodyPr/>
          <a:lstStyle/>
          <a:p>
            <a:fld id="{AAB5D312-35E7-4484-8D81-4F31F6F9F5CC}" type="slidenum">
              <a:rPr lang="en-AU" smtClean="0"/>
              <a:t>20</a:t>
            </a:fld>
            <a:endParaRPr lang="en-AU"/>
          </a:p>
        </p:txBody>
      </p:sp>
    </p:spTree>
    <p:extLst>
      <p:ext uri="{BB962C8B-B14F-4D97-AF65-F5344CB8AC3E}">
        <p14:creationId xmlns:p14="http://schemas.microsoft.com/office/powerpoint/2010/main" val="27592011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Testing for legionella can be an expensive operation.</a:t>
            </a:r>
          </a:p>
          <a:p>
            <a:r>
              <a:rPr lang="en-AU" dirty="0"/>
              <a:t>Every safety shower provides a unique set of circumstances for the accumulation of the legionella bacteria and each should be tested individually.</a:t>
            </a:r>
          </a:p>
          <a:p>
            <a:r>
              <a:rPr lang="en-AU" dirty="0"/>
              <a:t>Full quantitative testing for legionella is generally performed in remote bio testing laboratories and collecting, delivering and testing samples from each and every eyewash safety shower on a regular basis can be extremely expensive.</a:t>
            </a:r>
          </a:p>
          <a:p>
            <a:r>
              <a:rPr lang="en-AU" dirty="0"/>
              <a:t>Most processing plants which have eyewash safety showers installed also have procedures for the care, maintenance and regular servicing of them however only a very few regularly take samples for testing from each and every safety shower on the site.</a:t>
            </a:r>
          </a:p>
        </p:txBody>
      </p:sp>
      <p:sp>
        <p:nvSpPr>
          <p:cNvPr id="4" name="Slide Number Placeholder 3"/>
          <p:cNvSpPr>
            <a:spLocks noGrp="1"/>
          </p:cNvSpPr>
          <p:nvPr>
            <p:ph type="sldNum" sz="quarter" idx="10"/>
          </p:nvPr>
        </p:nvSpPr>
        <p:spPr/>
        <p:txBody>
          <a:bodyPr/>
          <a:lstStyle/>
          <a:p>
            <a:fld id="{AAB5D312-35E7-4484-8D81-4F31F6F9F5CC}" type="slidenum">
              <a:rPr lang="en-AU" smtClean="0"/>
              <a:t>21</a:t>
            </a:fld>
            <a:endParaRPr lang="en-AU"/>
          </a:p>
        </p:txBody>
      </p:sp>
    </p:spTree>
    <p:extLst>
      <p:ext uri="{BB962C8B-B14F-4D97-AF65-F5344CB8AC3E}">
        <p14:creationId xmlns:p14="http://schemas.microsoft.com/office/powerpoint/2010/main" val="17369398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1360488"/>
            <a:ext cx="6532562" cy="3675062"/>
          </a:xfrm>
        </p:spPr>
      </p:sp>
      <p:sp>
        <p:nvSpPr>
          <p:cNvPr id="3" name="Notes Placeholder 2"/>
          <p:cNvSpPr>
            <a:spLocks noGrp="1"/>
          </p:cNvSpPr>
          <p:nvPr>
            <p:ph type="body" idx="1"/>
          </p:nvPr>
        </p:nvSpPr>
        <p:spPr>
          <a:xfrm>
            <a:off x="695990" y="5280330"/>
            <a:ext cx="5441950" cy="3911739"/>
          </a:xfrm>
        </p:spPr>
        <p:txBody>
          <a:bodyPr/>
          <a:lstStyle/>
          <a:p>
            <a:r>
              <a:rPr lang="en-AU" dirty="0"/>
              <a:t>The Heat Trap Chiller provides cooled flushing water,</a:t>
            </a:r>
            <a:r>
              <a:rPr lang="en-AU" baseline="0" dirty="0"/>
              <a:t> eliminates</a:t>
            </a:r>
            <a:r>
              <a:rPr lang="en-AU" dirty="0"/>
              <a:t> 95% of water borne bacteria and eliminates loss of potable water from the anti scald valves.</a:t>
            </a:r>
          </a:p>
          <a:p>
            <a:r>
              <a:rPr lang="en-AU" dirty="0"/>
              <a:t>The chillers also provide assurance to management that the emergency eyewash safety showers remain safe to use all year round.</a:t>
            </a:r>
          </a:p>
        </p:txBody>
      </p:sp>
      <p:sp>
        <p:nvSpPr>
          <p:cNvPr id="4" name="Slide Number Placeholder 3"/>
          <p:cNvSpPr>
            <a:spLocks noGrp="1"/>
          </p:cNvSpPr>
          <p:nvPr>
            <p:ph type="sldNum" sz="quarter" idx="10"/>
          </p:nvPr>
        </p:nvSpPr>
        <p:spPr/>
        <p:txBody>
          <a:bodyPr/>
          <a:lstStyle/>
          <a:p>
            <a:fld id="{AAB5D312-35E7-4484-8D81-4F31F6F9F5CC}" type="slidenum">
              <a:rPr lang="en-AU" smtClean="0"/>
              <a:t>22</a:t>
            </a:fld>
            <a:endParaRPr lang="en-AU"/>
          </a:p>
        </p:txBody>
      </p:sp>
    </p:spTree>
    <p:extLst>
      <p:ext uri="{BB962C8B-B14F-4D97-AF65-F5344CB8AC3E}">
        <p14:creationId xmlns:p14="http://schemas.microsoft.com/office/powerpoint/2010/main" val="2618480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8150" y="1252538"/>
            <a:ext cx="6013450" cy="3382962"/>
          </a:xfrm>
        </p:spPr>
      </p:sp>
      <p:sp>
        <p:nvSpPr>
          <p:cNvPr id="3" name="Notes Placeholder 2"/>
          <p:cNvSpPr>
            <a:spLocks noGrp="1"/>
          </p:cNvSpPr>
          <p:nvPr>
            <p:ph type="body" idx="1"/>
          </p:nvPr>
        </p:nvSpPr>
        <p:spPr/>
        <p:txBody>
          <a:bodyPr/>
          <a:lstStyle/>
          <a:p>
            <a:r>
              <a:rPr lang="en-AU" dirty="0"/>
              <a:t>HEAT TRAP RECEIVED A ‘HIGHLY COMMENDED” AWARD AT THE NATIONAL SAFETY COUNCIL OF AUSTRALIA EXCELLENCE AWARDS HELD HERE</a:t>
            </a:r>
            <a:r>
              <a:rPr lang="en-AU" baseline="0" dirty="0"/>
              <a:t> IN SYDNEY IN OCTOBER.</a:t>
            </a:r>
          </a:p>
          <a:p>
            <a:endParaRPr lang="en-AU" baseline="0" dirty="0"/>
          </a:p>
          <a:p>
            <a:r>
              <a:rPr lang="en-AU" baseline="0" dirty="0"/>
              <a:t>THE SAFETY CREDIT SHOULD REALLY GO TO RIO TINTO FOR BEING THE FIRST COMPANY TO GO THAT ONE STEP FURTHER TO MAKE THEIR WORK PLACES SAFE AND FOR SUPPORTING THE LOCAL AUSTRALIAN MANUFACTURING INDUSTRY.</a:t>
            </a:r>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23</a:t>
            </a:fld>
            <a:endParaRPr lang="en-AU" dirty="0"/>
          </a:p>
        </p:txBody>
      </p:sp>
    </p:spTree>
    <p:extLst>
      <p:ext uri="{BB962C8B-B14F-4D97-AF65-F5344CB8AC3E}">
        <p14:creationId xmlns:p14="http://schemas.microsoft.com/office/powerpoint/2010/main" val="2830551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1360488"/>
            <a:ext cx="6532562" cy="3675062"/>
          </a:xfrm>
        </p:spPr>
      </p:sp>
      <p:sp>
        <p:nvSpPr>
          <p:cNvPr id="3" name="Notes Placeholder 2"/>
          <p:cNvSpPr>
            <a:spLocks noGrp="1"/>
          </p:cNvSpPr>
          <p:nvPr>
            <p:ph type="body" idx="1"/>
          </p:nvPr>
        </p:nvSpPr>
        <p:spPr>
          <a:xfrm>
            <a:off x="695990" y="5280330"/>
            <a:ext cx="5441950" cy="3911739"/>
          </a:xfrm>
        </p:spPr>
        <p:txBody>
          <a:bodyPr/>
          <a:lstStyle/>
          <a:p>
            <a:r>
              <a:rPr lang="en-AU" dirty="0"/>
              <a:t>This cartoon illustrates the recognised issues for industries operating with potentially harmful contaminants in hot environments.</a:t>
            </a:r>
          </a:p>
          <a:p>
            <a:r>
              <a:rPr lang="en-AU" dirty="0"/>
              <a:t>High ambient temperatures and exposed, stagnant potable water pipes lead to dangerously high water temperatures, high bacteria levels and uncontrolled loss of valuable potable water from anti-scald valve located at eyewash safety showers</a:t>
            </a:r>
          </a:p>
        </p:txBody>
      </p:sp>
      <p:sp>
        <p:nvSpPr>
          <p:cNvPr id="4" name="Slide Number Placeholder 3"/>
          <p:cNvSpPr>
            <a:spLocks noGrp="1"/>
          </p:cNvSpPr>
          <p:nvPr>
            <p:ph type="sldNum" sz="quarter" idx="10"/>
          </p:nvPr>
        </p:nvSpPr>
        <p:spPr/>
        <p:txBody>
          <a:bodyPr/>
          <a:lstStyle/>
          <a:p>
            <a:fld id="{AAB5D312-35E7-4484-8D81-4F31F6F9F5CC}" type="slidenum">
              <a:rPr lang="en-AU" smtClean="0"/>
              <a:t>3</a:t>
            </a:fld>
            <a:endParaRPr lang="en-AU"/>
          </a:p>
        </p:txBody>
      </p:sp>
    </p:spTree>
    <p:extLst>
      <p:ext uri="{BB962C8B-B14F-4D97-AF65-F5344CB8AC3E}">
        <p14:creationId xmlns:p14="http://schemas.microsoft.com/office/powerpoint/2010/main" val="2350915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4</a:t>
            </a:fld>
            <a:endParaRPr lang="en-AU"/>
          </a:p>
        </p:txBody>
      </p:sp>
    </p:spTree>
    <p:extLst>
      <p:ext uri="{BB962C8B-B14F-4D97-AF65-F5344CB8AC3E}">
        <p14:creationId xmlns:p14="http://schemas.microsoft.com/office/powerpoint/2010/main" val="3223896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benefits the Heat Trap chillers provide are:</a:t>
            </a:r>
          </a:p>
        </p:txBody>
      </p:sp>
      <p:sp>
        <p:nvSpPr>
          <p:cNvPr id="4" name="Slide Number Placeholder 3"/>
          <p:cNvSpPr>
            <a:spLocks noGrp="1"/>
          </p:cNvSpPr>
          <p:nvPr>
            <p:ph type="sldNum" sz="quarter" idx="10"/>
          </p:nvPr>
        </p:nvSpPr>
        <p:spPr/>
        <p:txBody>
          <a:bodyPr/>
          <a:lstStyle/>
          <a:p>
            <a:fld id="{AAB5D312-35E7-4484-8D81-4F31F6F9F5CC}" type="slidenum">
              <a:rPr lang="en-AU" smtClean="0"/>
              <a:t>5</a:t>
            </a:fld>
            <a:endParaRPr lang="en-AU"/>
          </a:p>
        </p:txBody>
      </p:sp>
    </p:spTree>
    <p:extLst>
      <p:ext uri="{BB962C8B-B14F-4D97-AF65-F5344CB8AC3E}">
        <p14:creationId xmlns:p14="http://schemas.microsoft.com/office/powerpoint/2010/main" val="1228657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Previous unsuccessful attempt to overcome issues associated with excessive heat included above and below ground insulated water storage tanks.</a:t>
            </a:r>
          </a:p>
          <a:p>
            <a:r>
              <a:rPr lang="en-AU" dirty="0"/>
              <a:t>The tanks instead became breeding grounds for bacteria because they stored water at temperatures above 20oC and were seldom, if ever, flushed sufficiently well enough to remove bacteria biofilms inside the tank.</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6</a:t>
            </a:fld>
            <a:endParaRPr lang="en-AU"/>
          </a:p>
        </p:txBody>
      </p:sp>
    </p:spTree>
    <p:extLst>
      <p:ext uri="{BB962C8B-B14F-4D97-AF65-F5344CB8AC3E}">
        <p14:creationId xmlns:p14="http://schemas.microsoft.com/office/powerpoint/2010/main" val="3058779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813" y="1360488"/>
            <a:ext cx="6532562" cy="3675062"/>
          </a:xfrm>
        </p:spPr>
      </p:sp>
      <p:sp>
        <p:nvSpPr>
          <p:cNvPr id="3" name="Notes Placeholder 2"/>
          <p:cNvSpPr>
            <a:spLocks noGrp="1"/>
          </p:cNvSpPr>
          <p:nvPr>
            <p:ph type="body" idx="1"/>
          </p:nvPr>
        </p:nvSpPr>
        <p:spPr>
          <a:xfrm>
            <a:off x="695990" y="5280330"/>
            <a:ext cx="5441950" cy="3911739"/>
          </a:xfrm>
        </p:spPr>
        <p:txBody>
          <a:bodyPr/>
          <a:lstStyle/>
          <a:p>
            <a:r>
              <a:rPr lang="en-AU" dirty="0"/>
              <a:t>The Heat Trap Chiller provides cooled flushing water,</a:t>
            </a:r>
            <a:r>
              <a:rPr lang="en-AU" baseline="0" dirty="0"/>
              <a:t> eliminates</a:t>
            </a:r>
            <a:r>
              <a:rPr lang="en-AU" dirty="0"/>
              <a:t> 95% of water borne bacteria and eliminates loss of potable water from the anti scald valves.</a:t>
            </a:r>
          </a:p>
          <a:p>
            <a:r>
              <a:rPr lang="en-AU" dirty="0"/>
              <a:t>The chillers also provide assurance to management that the emergency eyewash safety showers remain safe to use all year round.</a:t>
            </a:r>
          </a:p>
        </p:txBody>
      </p:sp>
      <p:sp>
        <p:nvSpPr>
          <p:cNvPr id="4" name="Slide Number Placeholder 3"/>
          <p:cNvSpPr>
            <a:spLocks noGrp="1"/>
          </p:cNvSpPr>
          <p:nvPr>
            <p:ph type="sldNum" sz="quarter" idx="10"/>
          </p:nvPr>
        </p:nvSpPr>
        <p:spPr/>
        <p:txBody>
          <a:bodyPr/>
          <a:lstStyle/>
          <a:p>
            <a:fld id="{AAB5D312-35E7-4484-8D81-4F31F6F9F5CC}" type="slidenum">
              <a:rPr lang="en-AU" smtClean="0"/>
              <a:t>7</a:t>
            </a:fld>
            <a:endParaRPr lang="en-AU"/>
          </a:p>
        </p:txBody>
      </p:sp>
    </p:spTree>
    <p:extLst>
      <p:ext uri="{BB962C8B-B14F-4D97-AF65-F5344CB8AC3E}">
        <p14:creationId xmlns:p14="http://schemas.microsoft.com/office/powerpoint/2010/main" val="3355467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a well known proverb from the past</a:t>
            </a:r>
          </a:p>
        </p:txBody>
      </p:sp>
      <p:sp>
        <p:nvSpPr>
          <p:cNvPr id="4" name="Slide Number Placeholder 3"/>
          <p:cNvSpPr>
            <a:spLocks noGrp="1"/>
          </p:cNvSpPr>
          <p:nvPr>
            <p:ph type="sldNum" sz="quarter" idx="10"/>
          </p:nvPr>
        </p:nvSpPr>
        <p:spPr/>
        <p:txBody>
          <a:bodyPr/>
          <a:lstStyle/>
          <a:p>
            <a:fld id="{AAB5D312-35E7-4484-8D81-4F31F6F9F5CC}" type="slidenum">
              <a:rPr lang="en-AU" smtClean="0"/>
              <a:t>8</a:t>
            </a:fld>
            <a:endParaRPr lang="en-AU"/>
          </a:p>
        </p:txBody>
      </p:sp>
    </p:spTree>
    <p:extLst>
      <p:ext uri="{BB962C8B-B14F-4D97-AF65-F5344CB8AC3E}">
        <p14:creationId xmlns:p14="http://schemas.microsoft.com/office/powerpoint/2010/main" val="4114402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However it is very evident that industry operators have not heeded the warning as quoted by Benjamin Franklin.</a:t>
            </a:r>
          </a:p>
          <a:p>
            <a:endParaRPr lang="en-AU" dirty="0"/>
          </a:p>
          <a:p>
            <a:endParaRPr lang="en-AU" dirty="0"/>
          </a:p>
          <a:p>
            <a:r>
              <a:rPr lang="en-AU" dirty="0"/>
              <a:t>I would now like to provide you with some interesting insight to water borne bacteria from the perspective of emergency eyewash safety showers</a:t>
            </a:r>
          </a:p>
          <a:p>
            <a:endParaRPr lang="en-AU" dirty="0"/>
          </a:p>
        </p:txBody>
      </p:sp>
      <p:sp>
        <p:nvSpPr>
          <p:cNvPr id="4" name="Slide Number Placeholder 3"/>
          <p:cNvSpPr>
            <a:spLocks noGrp="1"/>
          </p:cNvSpPr>
          <p:nvPr>
            <p:ph type="sldNum" sz="quarter" idx="10"/>
          </p:nvPr>
        </p:nvSpPr>
        <p:spPr/>
        <p:txBody>
          <a:bodyPr/>
          <a:lstStyle/>
          <a:p>
            <a:fld id="{AAB5D312-35E7-4484-8D81-4F31F6F9F5CC}" type="slidenum">
              <a:rPr lang="en-AU" smtClean="0"/>
              <a:t>9</a:t>
            </a:fld>
            <a:endParaRPr lang="en-AU"/>
          </a:p>
        </p:txBody>
      </p:sp>
    </p:spTree>
    <p:extLst>
      <p:ext uri="{BB962C8B-B14F-4D97-AF65-F5344CB8AC3E}">
        <p14:creationId xmlns:p14="http://schemas.microsoft.com/office/powerpoint/2010/main" val="2994449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407D7C94-3296-4C99-B960-F16BA6CBE0A2}" type="datetimeFigureOut">
              <a:rPr lang="en-AU" smtClean="0"/>
              <a:t>11/11/2016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1257504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07D7C94-3296-4C99-B960-F16BA6CBE0A2}" type="datetimeFigureOut">
              <a:rPr lang="en-AU" smtClean="0"/>
              <a:t>11/11/2016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3083247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07D7C94-3296-4C99-B960-F16BA6CBE0A2}" type="datetimeFigureOut">
              <a:rPr lang="en-AU" smtClean="0"/>
              <a:t>11/11/2016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389833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07D7C94-3296-4C99-B960-F16BA6CBE0A2}" type="datetimeFigureOut">
              <a:rPr lang="en-AU" smtClean="0"/>
              <a:t>11/11/2016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868997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7D7C94-3296-4C99-B960-F16BA6CBE0A2}" type="datetimeFigureOut">
              <a:rPr lang="en-AU" smtClean="0"/>
              <a:t>11/11/2016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501166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407D7C94-3296-4C99-B960-F16BA6CBE0A2}" type="datetimeFigureOut">
              <a:rPr lang="en-AU" smtClean="0"/>
              <a:t>11/11/2016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1243577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407D7C94-3296-4C99-B960-F16BA6CBE0A2}" type="datetimeFigureOut">
              <a:rPr lang="en-AU" smtClean="0"/>
              <a:t>11/11/2016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145451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407D7C94-3296-4C99-B960-F16BA6CBE0A2}" type="datetimeFigureOut">
              <a:rPr lang="en-AU" smtClean="0"/>
              <a:t>11/11/2016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1413007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7D7C94-3296-4C99-B960-F16BA6CBE0A2}" type="datetimeFigureOut">
              <a:rPr lang="en-AU" smtClean="0"/>
              <a:t>11/11/2016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3831157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07D7C94-3296-4C99-B960-F16BA6CBE0A2}" type="datetimeFigureOut">
              <a:rPr lang="en-AU" smtClean="0"/>
              <a:t>11/11/2016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300292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07D7C94-3296-4C99-B960-F16BA6CBE0A2}" type="datetimeFigureOut">
              <a:rPr lang="en-AU" smtClean="0"/>
              <a:t>11/11/2016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95E8BA0-50D6-4D9C-B3D2-579703802CA7}" type="slidenum">
              <a:rPr lang="en-AU" smtClean="0"/>
              <a:t>‹#›</a:t>
            </a:fld>
            <a:endParaRPr lang="en-AU"/>
          </a:p>
        </p:txBody>
      </p:sp>
    </p:spTree>
    <p:extLst>
      <p:ext uri="{BB962C8B-B14F-4D97-AF65-F5344CB8AC3E}">
        <p14:creationId xmlns:p14="http://schemas.microsoft.com/office/powerpoint/2010/main" val="7597807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7D7C94-3296-4C99-B960-F16BA6CBE0A2}" type="datetimeFigureOut">
              <a:rPr lang="en-AU" smtClean="0"/>
              <a:t>11/11/2016</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5E8BA0-50D6-4D9C-B3D2-579703802CA7}" type="slidenum">
              <a:rPr lang="en-AU" smtClean="0"/>
              <a:t>‹#›</a:t>
            </a:fld>
            <a:endParaRPr lang="en-AU"/>
          </a:p>
        </p:txBody>
      </p:sp>
    </p:spTree>
    <p:extLst>
      <p:ext uri="{BB962C8B-B14F-4D97-AF65-F5344CB8AC3E}">
        <p14:creationId xmlns:p14="http://schemas.microsoft.com/office/powerpoint/2010/main" val="3449920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emf"/><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9.gif"/><Relationship Id="rId4" Type="http://schemas.openxmlformats.org/officeDocument/2006/relationships/image" Target="../media/image8.jp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gif"/></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1.emf"/><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2.emf"/><Relationship Id="rId5" Type="http://schemas.openxmlformats.org/officeDocument/2006/relationships/oleObject" Target="../embeddings/oleObject1.bin"/><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notesSlide" Target="../notesSlides/notesSlide19.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3.emf"/><Relationship Id="rId5" Type="http://schemas.openxmlformats.org/officeDocument/2006/relationships/oleObject" Target="../embeddings/oleObject2.bin"/><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16.jpg"/></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3" cstate="print"/>
          <a:srcRect t="20752" b="35900"/>
          <a:stretch/>
        </p:blipFill>
        <p:spPr bwMode="auto">
          <a:xfrm>
            <a:off x="514906" y="687087"/>
            <a:ext cx="3497801" cy="788016"/>
          </a:xfrm>
          <a:prstGeom prst="rect">
            <a:avLst/>
          </a:prstGeom>
          <a:noFill/>
          <a:ln w="9525">
            <a:noFill/>
            <a:miter lim="800000"/>
            <a:headEnd/>
            <a:tailEnd/>
          </a:ln>
        </p:spPr>
      </p:pic>
      <p:sp>
        <p:nvSpPr>
          <p:cNvPr id="2" name="Rectangle 1"/>
          <p:cNvSpPr/>
          <p:nvPr/>
        </p:nvSpPr>
        <p:spPr>
          <a:xfrm>
            <a:off x="4579485" y="899633"/>
            <a:ext cx="7155524" cy="584775"/>
          </a:xfrm>
          <a:prstGeom prst="rect">
            <a:avLst/>
          </a:prstGeom>
          <a:noFill/>
        </p:spPr>
        <p:txBody>
          <a:bodyPr wrap="square" lIns="91440" tIns="45720" rIns="91440" bIns="45720">
            <a:spAutoFit/>
          </a:bodyPr>
          <a:lstStyle/>
          <a:p>
            <a:pPr algn="ctr"/>
            <a:r>
              <a:rPr lang="en-U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EYEWASH AND SAFETY SHOWER CHILLER</a:t>
            </a:r>
          </a:p>
        </p:txBody>
      </p:sp>
      <p:sp>
        <p:nvSpPr>
          <p:cNvPr id="5" name="Rectangle 4"/>
          <p:cNvSpPr/>
          <p:nvPr/>
        </p:nvSpPr>
        <p:spPr>
          <a:xfrm>
            <a:off x="1236892" y="3020601"/>
            <a:ext cx="3402983" cy="646331"/>
          </a:xfrm>
          <a:prstGeom prst="rect">
            <a:avLst/>
          </a:prstGeom>
          <a:noFill/>
        </p:spPr>
        <p:txBody>
          <a:bodyPr wrap="none" lIns="91440" tIns="45720" rIns="91440" bIns="45720">
            <a:spAutoFit/>
          </a:bodyPr>
          <a:lstStyle/>
          <a:p>
            <a:pPr algn="ctr"/>
            <a:r>
              <a:rPr lang="en-AU"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ASSURES SAFETY</a:t>
            </a:r>
          </a:p>
        </p:txBody>
      </p:sp>
      <p:sp>
        <p:nvSpPr>
          <p:cNvPr id="10" name="Rectangle 9"/>
          <p:cNvSpPr/>
          <p:nvPr/>
        </p:nvSpPr>
        <p:spPr>
          <a:xfrm>
            <a:off x="1415145" y="3658054"/>
            <a:ext cx="3046475" cy="646331"/>
          </a:xfrm>
          <a:prstGeom prst="rect">
            <a:avLst/>
          </a:prstGeom>
          <a:noFill/>
        </p:spPr>
        <p:txBody>
          <a:bodyPr wrap="none" lIns="91440" tIns="45720" rIns="91440" bIns="45720">
            <a:spAutoFit/>
          </a:bodyPr>
          <a:lstStyle/>
          <a:p>
            <a:pPr algn="ctr"/>
            <a:r>
              <a:rPr lang="en-AU" sz="36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REMOVES RISK</a:t>
            </a:r>
          </a:p>
        </p:txBody>
      </p:sp>
      <p:cxnSp>
        <p:nvCxnSpPr>
          <p:cNvPr id="11" name="Straight Connector 10"/>
          <p:cNvCxnSpPr/>
          <p:nvPr/>
        </p:nvCxnSpPr>
        <p:spPr>
          <a:xfrm>
            <a:off x="1038687" y="3020601"/>
            <a:ext cx="397719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949784" y="4313263"/>
            <a:ext cx="397719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381022" y="4385762"/>
            <a:ext cx="316434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415145" y="2957936"/>
            <a:ext cx="3164340"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6672" y="1964769"/>
            <a:ext cx="6251816" cy="4481751"/>
          </a:xfrm>
          <a:prstGeom prst="rect">
            <a:avLst/>
          </a:prstGeom>
        </p:spPr>
      </p:pic>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9417" y="4941837"/>
            <a:ext cx="3520458" cy="1470309"/>
          </a:xfrm>
          <a:prstGeom prst="rect">
            <a:avLst/>
          </a:prstGeom>
        </p:spPr>
      </p:pic>
      <p:sp>
        <p:nvSpPr>
          <p:cNvPr id="14" name="Rectangle 13"/>
          <p:cNvSpPr/>
          <p:nvPr/>
        </p:nvSpPr>
        <p:spPr>
          <a:xfrm>
            <a:off x="79531" y="6505092"/>
            <a:ext cx="3353803" cy="215444"/>
          </a:xfrm>
          <a:prstGeom prst="rect">
            <a:avLst/>
          </a:prstGeom>
        </p:spPr>
        <p:txBody>
          <a:bodyPr wrap="none">
            <a:spAutoFit/>
          </a:bodyPr>
          <a:lstStyle/>
          <a:p>
            <a:r>
              <a:rPr lang="en-AU" sz="800" dirty="0">
                <a:solidFill>
                  <a:schemeClr val="bg1">
                    <a:lumMod val="85000"/>
                  </a:schemeClr>
                </a:solidFill>
              </a:rPr>
              <a:t>http://www.eyewashdirect.com/Haws-Eyewash-Safety-Shower-Eye-Wash-s</a:t>
            </a:r>
          </a:p>
        </p:txBody>
      </p:sp>
    </p:spTree>
    <p:extLst>
      <p:ext uri="{BB962C8B-B14F-4D97-AF65-F5344CB8AC3E}">
        <p14:creationId xmlns:p14="http://schemas.microsoft.com/office/powerpoint/2010/main" val="2647360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2057400" y="613354"/>
            <a:ext cx="8095129" cy="3340082"/>
          </a:xfrm>
        </p:spPr>
        <p:txBody>
          <a:bodyPr>
            <a:noAutofit/>
          </a:bodyPr>
          <a:lstStyle/>
          <a:p>
            <a:pPr algn="l">
              <a:lnSpc>
                <a:spcPct val="110000"/>
              </a:lnSpc>
            </a:pPr>
            <a:endParaRPr lang="en-AU" altLang="en-US" sz="1800" dirty="0">
              <a:solidFill>
                <a:srgbClr val="772232"/>
              </a:solidFill>
            </a:endParaRPr>
          </a:p>
          <a:p>
            <a:pPr algn="l">
              <a:lnSpc>
                <a:spcPct val="110000"/>
              </a:lnSpc>
            </a:pPr>
            <a:endParaRPr lang="en-AU" altLang="en-US" sz="2000" dirty="0">
              <a:solidFill>
                <a:srgbClr val="772232"/>
              </a:solidFill>
            </a:endParaRPr>
          </a:p>
          <a:p>
            <a:pPr algn="l">
              <a:lnSpc>
                <a:spcPct val="110000"/>
              </a:lnSpc>
            </a:pPr>
            <a:r>
              <a:rPr lang="en-AU" altLang="en-US" b="1" dirty="0">
                <a:solidFill>
                  <a:srgbClr val="772232"/>
                </a:solidFill>
                <a:latin typeface="HELVETICA" panose="020B0604020202020204" pitchFamily="34" charset="0"/>
                <a:cs typeface="HELVETICA" panose="020B0604020202020204" pitchFamily="34" charset="0"/>
              </a:rPr>
              <a:t>A main Vector for Contracting </a:t>
            </a:r>
            <a:r>
              <a:rPr lang="en-AU" altLang="en-US" b="1" dirty="0" err="1">
                <a:solidFill>
                  <a:srgbClr val="772232"/>
                </a:solidFill>
                <a:latin typeface="HELVETICA" panose="020B0604020202020204" pitchFamily="34" charset="0"/>
                <a:cs typeface="HELVETICA" panose="020B0604020202020204" pitchFamily="34" charset="0"/>
              </a:rPr>
              <a:t>Legionellosis</a:t>
            </a:r>
            <a:r>
              <a:rPr lang="en-AU" altLang="en-US" b="1" dirty="0">
                <a:solidFill>
                  <a:srgbClr val="772232"/>
                </a:solidFill>
                <a:latin typeface="HELVETICA" panose="020B0604020202020204" pitchFamily="34" charset="0"/>
                <a:cs typeface="HELVETICA" panose="020B0604020202020204" pitchFamily="34" charset="0"/>
              </a:rPr>
              <a:t> is</a:t>
            </a:r>
          </a:p>
          <a:p>
            <a:pPr algn="l">
              <a:lnSpc>
                <a:spcPct val="110000"/>
              </a:lnSpc>
              <a:buFont typeface="Wingdings" panose="05000000000000000000" pitchFamily="2" charset="2"/>
              <a:buChar char="Ø"/>
            </a:pPr>
            <a:r>
              <a:rPr lang="en-AU" altLang="en-US" b="1" dirty="0">
                <a:solidFill>
                  <a:srgbClr val="772232"/>
                </a:solidFill>
                <a:latin typeface="HELVETICA" panose="020B0604020202020204" pitchFamily="34" charset="0"/>
                <a:cs typeface="HELVETICA" panose="020B0604020202020204" pitchFamily="34" charset="0"/>
              </a:rPr>
              <a:t>Inhalation</a:t>
            </a:r>
          </a:p>
          <a:p>
            <a:pPr lvl="1" algn="l">
              <a:lnSpc>
                <a:spcPct val="110000"/>
              </a:lnSpc>
            </a:pPr>
            <a:r>
              <a:rPr lang="en-US" altLang="en-US" sz="2400" dirty="0">
                <a:latin typeface="HELVETICA" panose="020B0604020202020204" pitchFamily="34" charset="0"/>
                <a:cs typeface="HELVETICA" panose="020B0604020202020204" pitchFamily="34" charset="0"/>
              </a:rPr>
              <a:t>Inhalation of aerosol mists, fine sprays, or other microscopic droplets of water contaminated with </a:t>
            </a:r>
            <a:r>
              <a:rPr lang="en-US" altLang="en-US" sz="2400" i="1" dirty="0">
                <a:latin typeface="HELVETICA" panose="020B0604020202020204" pitchFamily="34" charset="0"/>
                <a:cs typeface="HELVETICA" panose="020B0604020202020204" pitchFamily="34" charset="0"/>
              </a:rPr>
              <a:t>Legionella</a:t>
            </a:r>
            <a:r>
              <a:rPr lang="en-US" altLang="en-US" sz="2400" dirty="0">
                <a:latin typeface="HELVETICA" panose="020B0604020202020204" pitchFamily="34" charset="0"/>
                <a:cs typeface="HELVETICA" panose="020B0604020202020204" pitchFamily="34" charset="0"/>
              </a:rPr>
              <a:t> - providing direct access into the lungs</a:t>
            </a:r>
          </a:p>
          <a:p>
            <a:pPr lvl="1" algn="l">
              <a:lnSpc>
                <a:spcPct val="110000"/>
              </a:lnSpc>
            </a:pPr>
            <a:endParaRPr lang="en-US" altLang="en-US" sz="2400" b="1" dirty="0">
              <a:latin typeface="HELVETICA" panose="020B0604020202020204" pitchFamily="34" charset="0"/>
              <a:cs typeface="HELVETICA" panose="020B0604020202020204" pitchFamily="34" charset="0"/>
            </a:endParaRPr>
          </a:p>
          <a:p>
            <a:pPr lvl="1" algn="l">
              <a:lnSpc>
                <a:spcPct val="110000"/>
              </a:lnSpc>
            </a:pPr>
            <a:r>
              <a:rPr lang="en-US" altLang="en-US" sz="2400" b="1" dirty="0">
                <a:latin typeface="HELVETICA" panose="020B0604020202020204" pitchFamily="34" charset="0"/>
                <a:cs typeface="HELVETICA" panose="020B0604020202020204" pitchFamily="34" charset="0"/>
              </a:rPr>
              <a:t> </a:t>
            </a:r>
          </a:p>
          <a:p>
            <a:pPr algn="l"/>
            <a:r>
              <a:rPr lang="en-US" altLang="en-US" sz="2800" dirty="0">
                <a:latin typeface="HELVETICA" panose="020B0604020202020204" pitchFamily="34" charset="0"/>
                <a:cs typeface="HELVETICA" panose="020B0604020202020204" pitchFamily="34" charset="0"/>
              </a:rPr>
              <a:t>Safety eyebaths, face washes and deluge showers all involve movement of water in air and all will generate aerosols</a:t>
            </a:r>
          </a:p>
          <a:p>
            <a:pPr algn="l"/>
            <a:endParaRPr lang="en-AU" sz="2600" b="1" dirty="0">
              <a:latin typeface="HELVETICA" panose="020B0604020202020204" pitchFamily="34" charset="0"/>
              <a:cs typeface="HELVETICA" panose="020B0604020202020204" pitchFamily="34" charset="0"/>
            </a:endParaRPr>
          </a:p>
          <a:p>
            <a:pPr algn="l"/>
            <a:r>
              <a:rPr lang="en-AU" sz="2600" b="1" dirty="0">
                <a:latin typeface="HELVETICA" panose="020B0604020202020204" pitchFamily="34" charset="0"/>
                <a:cs typeface="HELVETICA" panose="020B0604020202020204" pitchFamily="34" charset="0"/>
              </a:rPr>
              <a:t>	</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129400360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365843" y="974307"/>
            <a:ext cx="9961799" cy="4996162"/>
          </a:xfrm>
        </p:spPr>
        <p:txBody>
          <a:bodyPr>
            <a:noAutofit/>
          </a:bodyPr>
          <a:lstStyle/>
          <a:p>
            <a:pPr algn="l"/>
            <a:r>
              <a:rPr lang="en-AU" sz="2600" b="1" dirty="0">
                <a:latin typeface="HELVETICA" panose="020B0604020202020204" pitchFamily="34" charset="0"/>
                <a:cs typeface="HELVETICA" panose="020B0604020202020204" pitchFamily="34" charset="0"/>
              </a:rPr>
              <a:t>The risk of contracting </a:t>
            </a:r>
            <a:r>
              <a:rPr lang="en-AU" sz="2600" b="1" dirty="0" err="1">
                <a:latin typeface="HELVETICA" panose="020B0604020202020204" pitchFamily="34" charset="0"/>
                <a:cs typeface="HELVETICA" panose="020B0604020202020204" pitchFamily="34" charset="0"/>
              </a:rPr>
              <a:t>Legionellosis</a:t>
            </a:r>
            <a:r>
              <a:rPr lang="en-AU" sz="2600" b="1" dirty="0">
                <a:latin typeface="HELVETICA" panose="020B0604020202020204" pitchFamily="34" charset="0"/>
                <a:cs typeface="HELVETICA" panose="020B0604020202020204" pitchFamily="34" charset="0"/>
              </a:rPr>
              <a:t> is directly related to:</a:t>
            </a:r>
          </a:p>
          <a:p>
            <a:pPr algn="l"/>
            <a:endParaRPr lang="en-AU" sz="1800" b="1" dirty="0">
              <a:latin typeface="HELVETICA" panose="020B0604020202020204" pitchFamily="34" charset="0"/>
              <a:cs typeface="HELVETICA" panose="020B0604020202020204" pitchFamily="34" charset="0"/>
            </a:endParaRP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Status of the exposed person’s immune system</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Duration of the exposure</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Distance from the source of the contamination.</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Amount of bacterial concentration in the water </a:t>
            </a:r>
            <a:r>
              <a:rPr lang="en-AU" sz="2600" dirty="0" err="1">
                <a:latin typeface="HELVETICA" panose="020B0604020202020204" pitchFamily="34" charset="0"/>
                <a:cs typeface="HELVETICA" panose="020B0604020202020204" pitchFamily="34" charset="0"/>
              </a:rPr>
              <a:t>cfu</a:t>
            </a:r>
            <a:r>
              <a:rPr lang="en-AU" sz="2600" dirty="0">
                <a:latin typeface="HELVETICA" panose="020B0604020202020204" pitchFamily="34" charset="0"/>
                <a:cs typeface="HELVETICA" panose="020B0604020202020204" pitchFamily="34" charset="0"/>
              </a:rPr>
              <a:t>/ml</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Density of aerosolized water (respirable droplets) in the air being inhaled.</a:t>
            </a:r>
          </a:p>
          <a:p>
            <a:pPr algn="l"/>
            <a:endParaRPr lang="en-AU" sz="2600"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With eyewash safety showers we can’t influence the first three points but we can influence the effect of the last two.</a:t>
            </a:r>
          </a:p>
          <a:p>
            <a:r>
              <a:rPr lang="en-AU" sz="2600" b="1" dirty="0">
                <a:latin typeface="HELVETICA" panose="020B0604020202020204" pitchFamily="34" charset="0"/>
                <a:cs typeface="HELVETICA" panose="020B0604020202020204" pitchFamily="34" charset="0"/>
              </a:rPr>
              <a:t>	</a:t>
            </a:r>
            <a:endParaRPr lang="en-AU" sz="20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158557786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703197" y="2080591"/>
            <a:ext cx="9091981" cy="3948057"/>
          </a:xfrm>
        </p:spPr>
        <p:txBody>
          <a:bodyPr>
            <a:noAutofit/>
          </a:bodyPr>
          <a:lstStyle/>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Water must be potable</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Recommended maximum water temperature 37.8</a:t>
            </a:r>
            <a:r>
              <a:rPr lang="en-AU" sz="2600" baseline="30000" dirty="0">
                <a:latin typeface="HELVETICA" panose="020B0604020202020204" pitchFamily="34" charset="0"/>
                <a:cs typeface="HELVETICA" panose="020B0604020202020204" pitchFamily="34" charset="0"/>
              </a:rPr>
              <a:t>o</a:t>
            </a:r>
            <a:r>
              <a:rPr lang="en-AU" sz="2600" dirty="0">
                <a:latin typeface="HELVETICA" panose="020B0604020202020204" pitchFamily="34" charset="0"/>
                <a:cs typeface="HELVETICA" panose="020B0604020202020204" pitchFamily="34" charset="0"/>
              </a:rPr>
              <a:t>C</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Recommended minimum water temperature 15.6</a:t>
            </a:r>
            <a:r>
              <a:rPr lang="en-AU" sz="2600" baseline="30000" dirty="0">
                <a:latin typeface="HELVETICA" panose="020B0604020202020204" pitchFamily="34" charset="0"/>
                <a:cs typeface="HELVETICA" panose="020B0604020202020204" pitchFamily="34" charset="0"/>
              </a:rPr>
              <a:t>o</a:t>
            </a:r>
            <a:r>
              <a:rPr lang="en-AU" sz="2600" dirty="0">
                <a:latin typeface="HELVETICA" panose="020B0604020202020204" pitchFamily="34" charset="0"/>
                <a:cs typeface="HELVETICA" panose="020B0604020202020204" pitchFamily="34" charset="0"/>
              </a:rPr>
              <a:t>C</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Deluge flow rate &gt;75.7 L/min for &gt; 15 minutes</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Facewash flow rate &gt;11.6 L/min for &gt; 15 minutes</a:t>
            </a: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Eyewash flow rate &gt;1.5 L/min for &gt; 15 minutes</a:t>
            </a:r>
          </a:p>
          <a:p>
            <a:pPr marL="457200" indent="-457200" algn="l">
              <a:buFont typeface="Arial" panose="020B0604020202020204" pitchFamily="34" charset="0"/>
              <a:buChar char="•"/>
            </a:pPr>
            <a:endParaRPr lang="en-AU" sz="2600" dirty="0">
              <a:latin typeface="HELVETICA" panose="020B0604020202020204" pitchFamily="34" charset="0"/>
              <a:cs typeface="HELVETICA" panose="020B0604020202020204" pitchFamily="34" charset="0"/>
            </a:endParaRPr>
          </a:p>
          <a:p>
            <a:r>
              <a:rPr lang="en-AU" sz="2000" dirty="0">
                <a:latin typeface="HELVETICA" panose="020B0604020202020204" pitchFamily="34" charset="0"/>
                <a:cs typeface="HELVETICA" panose="020B0604020202020204" pitchFamily="34" charset="0"/>
              </a:rPr>
              <a:t>(Standard domestic shower flow rates are 5.5 to 9 L/min)</a:t>
            </a:r>
          </a:p>
          <a:p>
            <a:pPr algn="l"/>
            <a:r>
              <a:rPr lang="en-AU" sz="2600" dirty="0">
                <a:latin typeface="HELVETICA" panose="020B0604020202020204" pitchFamily="34" charset="0"/>
                <a:cs typeface="HELVETICA" panose="020B0604020202020204" pitchFamily="34" charset="0"/>
              </a:rPr>
              <a:t>	</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
        <p:nvSpPr>
          <p:cNvPr id="6" name="TextBox 5"/>
          <p:cNvSpPr txBox="1"/>
          <p:nvPr/>
        </p:nvSpPr>
        <p:spPr>
          <a:xfrm>
            <a:off x="1485032" y="961539"/>
            <a:ext cx="9528313" cy="738664"/>
          </a:xfrm>
          <a:prstGeom prst="rect">
            <a:avLst/>
          </a:prstGeom>
          <a:noFill/>
        </p:spPr>
        <p:txBody>
          <a:bodyPr wrap="square" rtlCol="0">
            <a:spAutoFit/>
          </a:bodyPr>
          <a:lstStyle/>
          <a:p>
            <a:r>
              <a:rPr lang="en-AU" sz="2400" b="1" dirty="0">
                <a:latin typeface="HELVETICA" panose="020B0604020202020204" pitchFamily="34" charset="0"/>
                <a:cs typeface="HELVETICA" panose="020B0604020202020204" pitchFamily="34" charset="0"/>
              </a:rPr>
              <a:t>AS4775 EYEBATH AND SAFETY SHOWER STANDARD</a:t>
            </a:r>
          </a:p>
          <a:p>
            <a:endParaRPr lang="en-AU" dirty="0"/>
          </a:p>
        </p:txBody>
      </p:sp>
    </p:spTree>
    <p:extLst>
      <p:ext uri="{BB962C8B-B14F-4D97-AF65-F5344CB8AC3E}">
        <p14:creationId xmlns:p14="http://schemas.microsoft.com/office/powerpoint/2010/main" val="4077010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149543" y="2080591"/>
            <a:ext cx="9959174" cy="3255962"/>
          </a:xfrm>
        </p:spPr>
        <p:txBody>
          <a:bodyPr>
            <a:normAutofit/>
          </a:bodyPr>
          <a:lstStyle/>
          <a:p>
            <a:pPr algn="l"/>
            <a:endParaRPr lang="en-AU" dirty="0">
              <a:latin typeface="HELVETICA" panose="020B0604020202020204" pitchFamily="34" charset="0"/>
              <a:cs typeface="HELVETICA" panose="020B0604020202020204" pitchFamily="34" charset="0"/>
            </a:endParaRPr>
          </a:p>
          <a:p>
            <a:pPr algn="l"/>
            <a:endParaRPr lang="en-AU" dirty="0"/>
          </a:p>
          <a:p>
            <a:pPr algn="l"/>
            <a:endParaRPr lang="en-AU" dirty="0"/>
          </a:p>
          <a:p>
            <a:pPr algn="l"/>
            <a:endParaRPr lang="en-AU" dirty="0"/>
          </a:p>
        </p:txBody>
      </p:sp>
      <p:pic>
        <p:nvPicPr>
          <p:cNvPr id="4" name="Picture 3"/>
          <p:cNvPicPr/>
          <p:nvPr/>
        </p:nvPicPr>
        <p:blipFill>
          <a:blip r:embed="rId3" cstate="print"/>
          <a:srcRect/>
          <a:stretch>
            <a:fillRect/>
          </a:stretch>
        </p:blipFill>
        <p:spPr bwMode="auto">
          <a:xfrm rot="16200000">
            <a:off x="-274582" y="673114"/>
            <a:ext cx="1774825" cy="1040130"/>
          </a:xfrm>
          <a:prstGeom prst="rect">
            <a:avLst/>
          </a:prstGeom>
          <a:noFill/>
          <a:ln w="9525">
            <a:noFill/>
            <a:miter lim="800000"/>
            <a:headEnd/>
            <a:tailEnd/>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3500" y="3020665"/>
            <a:ext cx="4483951" cy="3353216"/>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8259" y="3020665"/>
            <a:ext cx="3353216" cy="3353216"/>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9309" y="901216"/>
            <a:ext cx="3972331" cy="1659032"/>
          </a:xfrm>
          <a:prstGeom prst="rect">
            <a:avLst/>
          </a:prstGeom>
        </p:spPr>
      </p:pic>
      <p:pic>
        <p:nvPicPr>
          <p:cNvPr id="9" name="Picture 8"/>
          <p:cNvPicPr/>
          <p:nvPr/>
        </p:nvPicPr>
        <p:blipFill>
          <a:blip r:embed="rId7">
            <a:extLst>
              <a:ext uri="{28A0092B-C50C-407E-A947-70E740481C1C}">
                <a14:useLocalDpi xmlns:a14="http://schemas.microsoft.com/office/drawing/2010/main" val="0"/>
              </a:ext>
            </a:extLst>
          </a:blip>
          <a:srcRect/>
          <a:stretch>
            <a:fillRect/>
          </a:stretch>
        </p:blipFill>
        <p:spPr bwMode="auto">
          <a:xfrm>
            <a:off x="7294686" y="901216"/>
            <a:ext cx="2905954" cy="1943620"/>
          </a:xfrm>
          <a:prstGeom prst="rect">
            <a:avLst/>
          </a:prstGeom>
          <a:noFill/>
          <a:ln>
            <a:noFill/>
          </a:ln>
        </p:spPr>
      </p:pic>
    </p:spTree>
    <p:extLst>
      <p:ext uri="{BB962C8B-B14F-4D97-AF65-F5344CB8AC3E}">
        <p14:creationId xmlns:p14="http://schemas.microsoft.com/office/powerpoint/2010/main" val="18357762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4244196" y="1397479"/>
            <a:ext cx="7335926" cy="5055079"/>
          </a:xfrm>
        </p:spPr>
        <p:txBody>
          <a:bodyPr>
            <a:noAutofit/>
          </a:bodyPr>
          <a:lstStyle/>
          <a:p>
            <a:pPr algn="l"/>
            <a:endParaRPr lang="en-AU"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ANSI and Australian/NZ Standards safety shower standards both recommend large flow rates from the deluge shower in order to dissolve, dilute and physically drive off the contaminating substances from the body. </a:t>
            </a:r>
          </a:p>
          <a:p>
            <a:pPr algn="l"/>
            <a:endParaRPr lang="en-AU"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The high flow rates can give rise to a very high concentration of aerosolized water droplets in the air within the perimeter of the falling water.</a:t>
            </a:r>
          </a:p>
          <a:p>
            <a:pPr algn="l"/>
            <a:endParaRPr lang="en-AU"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AS 4775 minimum flow rate of 75 L/min is 8 X the flow rate from a standard shower.</a:t>
            </a:r>
          </a:p>
          <a:p>
            <a:pPr algn="l"/>
            <a:endParaRPr lang="en-AU" sz="5100" dirty="0">
              <a:latin typeface="HELVETICA" panose="020B0604020202020204" pitchFamily="34" charset="0"/>
              <a:cs typeface="HELVETICA" panose="020B0604020202020204" pitchFamily="34" charset="0"/>
            </a:endParaRPr>
          </a:p>
          <a:p>
            <a:pPr algn="l"/>
            <a:endParaRPr lang="en-AU" dirty="0">
              <a:latin typeface="HELVETICA" panose="020B0604020202020204" pitchFamily="34" charset="0"/>
              <a:cs typeface="HELVETICA" panose="020B0604020202020204" pitchFamily="34" charset="0"/>
            </a:endParaRPr>
          </a:p>
          <a:p>
            <a:pPr algn="l"/>
            <a:endParaRPr lang="en-AU" sz="1800" b="1" dirty="0">
              <a:latin typeface="HELVETICA" panose="020B0604020202020204" pitchFamily="34" charset="0"/>
              <a:cs typeface="HELVETICA" panose="020B0604020202020204" pitchFamily="34" charset="0"/>
            </a:endParaRPr>
          </a:p>
          <a:p>
            <a:pPr algn="l"/>
            <a:endParaRPr lang="en-AU" sz="1800" b="1" dirty="0">
              <a:latin typeface="HELVETICA" panose="020B0604020202020204" pitchFamily="34" charset="0"/>
              <a:cs typeface="HELVETICA" panose="020B0604020202020204" pitchFamily="34" charset="0"/>
            </a:endParaRPr>
          </a:p>
          <a:p>
            <a:r>
              <a:rPr lang="en-AU" sz="2600" b="1" dirty="0">
                <a:latin typeface="HELVETICA" panose="020B0604020202020204" pitchFamily="34" charset="0"/>
                <a:cs typeface="HELVETICA" panose="020B0604020202020204" pitchFamily="34" charset="0"/>
              </a:rPr>
              <a:t>	</a:t>
            </a:r>
            <a:endParaRPr lang="en-AU" sz="20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330" y="2198964"/>
            <a:ext cx="3353216" cy="3353216"/>
          </a:xfrm>
          <a:prstGeom prst="rect">
            <a:avLst/>
          </a:prstGeom>
        </p:spPr>
      </p:pic>
      <p:sp>
        <p:nvSpPr>
          <p:cNvPr id="6" name="Subtitle 2"/>
          <p:cNvSpPr txBox="1">
            <a:spLocks/>
          </p:cNvSpPr>
          <p:nvPr/>
        </p:nvSpPr>
        <p:spPr>
          <a:xfrm>
            <a:off x="1769373" y="593587"/>
            <a:ext cx="9810749" cy="80389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2600" b="1" dirty="0">
                <a:latin typeface="HELVETICA" panose="020B0604020202020204" pitchFamily="34" charset="0"/>
                <a:cs typeface="HELVETICA" panose="020B0604020202020204" pitchFamily="34" charset="0"/>
              </a:rPr>
              <a:t>Consider the concentration of aerosolised water in the air being inhaled when using an eye bath and/or deluge shower.</a:t>
            </a:r>
          </a:p>
          <a:p>
            <a:pPr algn="l"/>
            <a:endParaRPr lang="en-AU" sz="1800" b="1" dirty="0">
              <a:latin typeface="HELVETICA" panose="020B0604020202020204" pitchFamily="34" charset="0"/>
              <a:cs typeface="HELVETICA" panose="020B0604020202020204" pitchFamily="34" charset="0"/>
            </a:endParaRPr>
          </a:p>
          <a:p>
            <a:endParaRPr lang="en-AU" sz="2600" b="1" dirty="0">
              <a:latin typeface="HELVETICA" panose="020B0604020202020204" pitchFamily="34" charset="0"/>
              <a:cs typeface="HELVETICA" panose="020B0604020202020204" pitchFamily="34" charset="0"/>
            </a:endParaRPr>
          </a:p>
          <a:p>
            <a:r>
              <a:rPr lang="en-AU" sz="2600" b="1" dirty="0">
                <a:latin typeface="HELVETICA" panose="020B0604020202020204" pitchFamily="34" charset="0"/>
                <a:cs typeface="HELVETICA" panose="020B0604020202020204" pitchFamily="34" charset="0"/>
              </a:rPr>
              <a:t>	</a:t>
            </a:r>
            <a:endParaRPr lang="en-AU" sz="2000" b="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953478017"/>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132897" y="830859"/>
            <a:ext cx="10229868" cy="5367639"/>
          </a:xfrm>
        </p:spPr>
        <p:txBody>
          <a:bodyPr>
            <a:noAutofit/>
          </a:bodyPr>
          <a:lstStyle/>
          <a:p>
            <a:pPr algn="l"/>
            <a:r>
              <a:rPr lang="en-AU" sz="2600" b="1" dirty="0">
                <a:latin typeface="HELVETICA" panose="020B0604020202020204" pitchFamily="34" charset="0"/>
                <a:cs typeface="HELVETICA" panose="020B0604020202020204" pitchFamily="34" charset="0"/>
              </a:rPr>
              <a:t>TWO WAYS SAFETY SHOWERS CAN BE MADE SAFER</a:t>
            </a:r>
          </a:p>
          <a:p>
            <a:pPr algn="l"/>
            <a:endParaRPr lang="en-AU" sz="2600" b="1" dirty="0">
              <a:latin typeface="HELVETICA" panose="020B0604020202020204" pitchFamily="34" charset="0"/>
              <a:cs typeface="HELVETICA" panose="020B0604020202020204" pitchFamily="34" charset="0"/>
            </a:endParaRP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Lowering the temperature of the water to significantly reduce the amount of aerosols produced by the eyewash safety shower in operation.</a:t>
            </a:r>
          </a:p>
          <a:p>
            <a:pPr algn="l"/>
            <a:endParaRPr lang="en-AU" sz="2600" dirty="0">
              <a:latin typeface="HELVETICA" panose="020B0604020202020204" pitchFamily="34" charset="0"/>
              <a:cs typeface="HELVETICA" panose="020B0604020202020204" pitchFamily="34" charset="0"/>
            </a:endParaRPr>
          </a:p>
          <a:p>
            <a:pPr marL="457200" indent="-457200" algn="l">
              <a:buFont typeface="Arial" panose="020B0604020202020204" pitchFamily="34" charset="0"/>
              <a:buChar char="•"/>
            </a:pPr>
            <a:r>
              <a:rPr lang="en-AU" sz="2600" dirty="0">
                <a:latin typeface="HELVETICA" panose="020B0604020202020204" pitchFamily="34" charset="0"/>
                <a:cs typeface="HELVETICA" panose="020B0604020202020204" pitchFamily="34" charset="0"/>
              </a:rPr>
              <a:t>Regular flushing with turbulent flow rates and reducing the hydraulic shock when the device opens can reduce the amount of bacteria sloughed off the fringes of the biofilm within the pipework.</a:t>
            </a:r>
          </a:p>
          <a:p>
            <a:r>
              <a:rPr lang="en-AU" sz="2600" dirty="0">
                <a:latin typeface="HELVETICA" panose="020B0604020202020204" pitchFamily="34" charset="0"/>
                <a:cs typeface="HELVETICA" panose="020B0604020202020204" pitchFamily="34" charset="0"/>
              </a:rPr>
              <a:t>	</a:t>
            </a:r>
            <a:endParaRPr lang="en-AU" sz="2000"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1952565167"/>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
        <p:nvSpPr>
          <p:cNvPr id="13" name="TextBox 12"/>
          <p:cNvSpPr txBox="1"/>
          <p:nvPr/>
        </p:nvSpPr>
        <p:spPr>
          <a:xfrm>
            <a:off x="8284191" y="1473958"/>
            <a:ext cx="2483893" cy="4524315"/>
          </a:xfrm>
          <a:prstGeom prst="rect">
            <a:avLst/>
          </a:prstGeom>
          <a:noFill/>
        </p:spPr>
        <p:txBody>
          <a:bodyPr wrap="square" rtlCol="0">
            <a:spAutoFit/>
          </a:bodyPr>
          <a:lstStyle/>
          <a:p>
            <a:r>
              <a:rPr lang="en-AU" dirty="0"/>
              <a:t>Graph data extrapolated from US NIH publication</a:t>
            </a:r>
          </a:p>
          <a:p>
            <a:endParaRPr lang="en-AU" dirty="0"/>
          </a:p>
          <a:p>
            <a:r>
              <a:rPr lang="en-AU" dirty="0"/>
              <a:t>Ref:</a:t>
            </a:r>
          </a:p>
          <a:p>
            <a:r>
              <a:rPr lang="en-AU" dirty="0"/>
              <a:t>Zhou, Benson, Irvin, </a:t>
            </a:r>
            <a:r>
              <a:rPr lang="en-AU" dirty="0" err="1"/>
              <a:t>Irshad</a:t>
            </a:r>
            <a:r>
              <a:rPr lang="en-AU" dirty="0"/>
              <a:t> and Cheng</a:t>
            </a:r>
          </a:p>
          <a:p>
            <a:r>
              <a:rPr lang="en-AU" dirty="0"/>
              <a:t>Particle Size Distribution and Inhalation Dose of Shower Water Under Selected Operating Conditions with flow rates of </a:t>
            </a:r>
          </a:p>
          <a:p>
            <a:r>
              <a:rPr lang="en-AU" dirty="0"/>
              <a:t>5.1, 6.6 and 9.0 L/min</a:t>
            </a:r>
          </a:p>
          <a:p>
            <a:endParaRPr lang="en-AU" dirty="0"/>
          </a:p>
          <a:p>
            <a:r>
              <a:rPr lang="en-AU" dirty="0"/>
              <a:t>Lovelace Respiratory Research Institute 2007</a:t>
            </a:r>
          </a:p>
        </p:txBody>
      </p:sp>
      <p:graphicFrame>
        <p:nvGraphicFramePr>
          <p:cNvPr id="15" name="Chart 14">
            <a:extLst>
              <a:ext uri="{FF2B5EF4-FFF2-40B4-BE49-F238E27FC236}">
                <a16:creationId xmlns:a16="http://schemas.microsoft.com/office/drawing/2014/main" xmlns="" id="{3007D724-BF02-46D4-BBEE-BEE638F66D7A}"/>
              </a:ext>
            </a:extLst>
          </p:cNvPr>
          <p:cNvGraphicFramePr>
            <a:graphicFrameLocks/>
          </p:cNvGraphicFramePr>
          <p:nvPr>
            <p:extLst>
              <p:ext uri="{D42A27DB-BD31-4B8C-83A1-F6EECF244321}">
                <p14:modId xmlns:p14="http://schemas.microsoft.com/office/powerpoint/2010/main" val="3952844693"/>
              </p:ext>
            </p:extLst>
          </p:nvPr>
        </p:nvGraphicFramePr>
        <p:xfrm>
          <a:off x="1132896" y="838216"/>
          <a:ext cx="6619625" cy="5407839"/>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a:off x="1764423" y="1476377"/>
            <a:ext cx="3018592" cy="1200329"/>
          </a:xfrm>
          <a:prstGeom prst="rect">
            <a:avLst/>
          </a:prstGeom>
          <a:noFill/>
        </p:spPr>
        <p:txBody>
          <a:bodyPr wrap="square" rtlCol="0">
            <a:spAutoFit/>
          </a:bodyPr>
          <a:lstStyle/>
          <a:p>
            <a:r>
              <a:rPr lang="en-AU" dirty="0"/>
              <a:t>Between 5.1 and 9.0 L./min the inhaled hot water at 38</a:t>
            </a:r>
            <a:r>
              <a:rPr lang="en-AU" baseline="30000" dirty="0"/>
              <a:t>o</a:t>
            </a:r>
            <a:r>
              <a:rPr lang="en-AU" dirty="0"/>
              <a:t>C is 30 – 70 X greater than cold water inhaled at 25</a:t>
            </a:r>
            <a:r>
              <a:rPr lang="en-AU" baseline="30000" dirty="0"/>
              <a:t>o</a:t>
            </a:r>
            <a:r>
              <a:rPr lang="en-AU" dirty="0"/>
              <a:t>C</a:t>
            </a:r>
          </a:p>
        </p:txBody>
      </p:sp>
      <p:sp>
        <p:nvSpPr>
          <p:cNvPr id="17" name="Arrow: Down 16"/>
          <p:cNvSpPr/>
          <p:nvPr/>
        </p:nvSpPr>
        <p:spPr>
          <a:xfrm>
            <a:off x="6766560" y="275770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TextBox 17"/>
          <p:cNvSpPr txBox="1"/>
          <p:nvPr/>
        </p:nvSpPr>
        <p:spPr>
          <a:xfrm>
            <a:off x="3615397" y="3542135"/>
            <a:ext cx="3151163" cy="1200329"/>
          </a:xfrm>
          <a:prstGeom prst="rect">
            <a:avLst/>
          </a:prstGeom>
          <a:noFill/>
        </p:spPr>
        <p:txBody>
          <a:bodyPr wrap="square" rtlCol="0">
            <a:spAutoFit/>
          </a:bodyPr>
          <a:lstStyle/>
          <a:p>
            <a:r>
              <a:rPr lang="en-AU" dirty="0"/>
              <a:t>The amount of water particles inhaled can be significantly reduced simply by lowering the water temperature</a:t>
            </a:r>
          </a:p>
        </p:txBody>
      </p:sp>
      <p:sp>
        <p:nvSpPr>
          <p:cNvPr id="3" name="TextBox 2"/>
          <p:cNvSpPr txBox="1"/>
          <p:nvPr/>
        </p:nvSpPr>
        <p:spPr>
          <a:xfrm>
            <a:off x="1399594" y="426747"/>
            <a:ext cx="8528178" cy="707886"/>
          </a:xfrm>
          <a:prstGeom prst="rect">
            <a:avLst/>
          </a:prstGeom>
          <a:noFill/>
        </p:spPr>
        <p:txBody>
          <a:bodyPr wrap="square" rtlCol="0">
            <a:spAutoFit/>
          </a:bodyPr>
          <a:lstStyle/>
          <a:p>
            <a:r>
              <a:rPr lang="en-AU" sz="2000" b="1" dirty="0">
                <a:latin typeface="HELVETICA" panose="020B0604020202020204" pitchFamily="34" charset="0"/>
                <a:cs typeface="HELVETICA" panose="020B0604020202020204" pitchFamily="34" charset="0"/>
              </a:rPr>
              <a:t>WATER INHALED UNDER A HOT SHOWER IS 30+ TIMES MORE THAN IS INHALED UNDER A COLD SHOWER</a:t>
            </a:r>
          </a:p>
        </p:txBody>
      </p:sp>
    </p:spTree>
    <p:extLst>
      <p:ext uri="{BB962C8B-B14F-4D97-AF65-F5344CB8AC3E}">
        <p14:creationId xmlns:p14="http://schemas.microsoft.com/office/powerpoint/2010/main" val="631709631"/>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1132896" y="2104337"/>
            <a:ext cx="4761781" cy="3716360"/>
          </a:xfrm>
          <a:prstGeom prst="rect">
            <a:avLst/>
          </a:prstGeom>
          <a:noFill/>
          <a:ln>
            <a:noFill/>
          </a:ln>
        </p:spPr>
      </p:pic>
      <p:pic>
        <p:nvPicPr>
          <p:cNvPr id="7" name="Picture 6"/>
          <p:cNvPicPr>
            <a:picLocks noChangeAspect="1"/>
          </p:cNvPicPr>
          <p:nvPr/>
        </p:nvPicPr>
        <p:blipFill>
          <a:blip r:embed="rId5"/>
          <a:stretch>
            <a:fillRect/>
          </a:stretch>
        </p:blipFill>
        <p:spPr>
          <a:xfrm>
            <a:off x="7125145" y="1989656"/>
            <a:ext cx="3807672" cy="4210406"/>
          </a:xfrm>
          <a:prstGeom prst="rect">
            <a:avLst/>
          </a:prstGeom>
        </p:spPr>
      </p:pic>
    </p:spTree>
    <p:extLst>
      <p:ext uri="{BB962C8B-B14F-4D97-AF65-F5344CB8AC3E}">
        <p14:creationId xmlns:p14="http://schemas.microsoft.com/office/powerpoint/2010/main" val="131924617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974" y="365125"/>
            <a:ext cx="10323443" cy="1325563"/>
          </a:xfrm>
        </p:spPr>
        <p:txBody>
          <a:bodyPr>
            <a:normAutofit/>
          </a:bodyPr>
          <a:lstStyle/>
          <a:p>
            <a:r>
              <a:rPr lang="en-AU" sz="2000" b="1" dirty="0">
                <a:latin typeface="HELVETICA" panose="020B0604020202020204" pitchFamily="34" charset="0"/>
                <a:cs typeface="HELVETICA" panose="020B0604020202020204" pitchFamily="34" charset="0"/>
              </a:rPr>
              <a:t>BIOFILM STABILITY CAN BE COMPROMISED WHEN HYDRAULIC SHOCK IS FOLLOWED BY TURBULENT FLOW RESULTING IN SLOUGHING OF FRINGE AREAS OF THE BIOFILM AND THE MASS RELEASE OF BACTERIA ORGANISMS</a:t>
            </a:r>
          </a:p>
        </p:txBody>
      </p:sp>
      <p:pic>
        <p:nvPicPr>
          <p:cNvPr id="17" name="Picture 16"/>
          <p:cNvPicPr/>
          <p:nvPr/>
        </p:nvPicPr>
        <p:blipFill>
          <a:blip r:embed="rId4" cstate="print"/>
          <a:srcRect/>
          <a:stretch>
            <a:fillRect/>
          </a:stretch>
        </p:blipFill>
        <p:spPr bwMode="auto">
          <a:xfrm rot="16200000">
            <a:off x="-274582" y="578487"/>
            <a:ext cx="1774825" cy="1040130"/>
          </a:xfrm>
          <a:prstGeom prst="rect">
            <a:avLst/>
          </a:prstGeom>
          <a:noFill/>
          <a:ln w="9525">
            <a:noFill/>
            <a:miter lim="800000"/>
            <a:headEnd/>
            <a:tailEnd/>
          </a:ln>
        </p:spPr>
      </p:pic>
      <p:graphicFrame>
        <p:nvGraphicFramePr>
          <p:cNvPr id="4" name="Object 3"/>
          <p:cNvGraphicFramePr>
            <a:graphicFrameLocks noChangeAspect="1"/>
          </p:cNvGraphicFramePr>
          <p:nvPr>
            <p:extLst>
              <p:ext uri="{D42A27DB-BD31-4B8C-83A1-F6EECF244321}">
                <p14:modId xmlns:p14="http://schemas.microsoft.com/office/powerpoint/2010/main" val="821665143"/>
              </p:ext>
            </p:extLst>
          </p:nvPr>
        </p:nvGraphicFramePr>
        <p:xfrm>
          <a:off x="1364974" y="1993840"/>
          <a:ext cx="9572625" cy="4076700"/>
        </p:xfrm>
        <a:graphic>
          <a:graphicData uri="http://schemas.openxmlformats.org/presentationml/2006/ole">
            <mc:AlternateContent xmlns:mc="http://schemas.openxmlformats.org/markup-compatibility/2006">
              <mc:Choice xmlns:v="urn:schemas-microsoft-com:vml" Requires="v">
                <p:oleObj spid="_x0000_s2097" name="Worksheet" r:id="rId5" imgW="9572651" imgH="4076527" progId="Excel.Sheet.12">
                  <p:embed/>
                </p:oleObj>
              </mc:Choice>
              <mc:Fallback>
                <p:oleObj name="Worksheet" r:id="rId5" imgW="9572651" imgH="4076527" progId="Excel.Sheet.12">
                  <p:embed/>
                  <p:pic>
                    <p:nvPicPr>
                      <p:cNvPr id="0" name=""/>
                      <p:cNvPicPr/>
                      <p:nvPr/>
                    </p:nvPicPr>
                    <p:blipFill>
                      <a:blip r:embed="rId6"/>
                      <a:stretch>
                        <a:fillRect/>
                      </a:stretch>
                    </p:blipFill>
                    <p:spPr>
                      <a:xfrm>
                        <a:off x="1364974" y="1993840"/>
                        <a:ext cx="9572625" cy="4076700"/>
                      </a:xfrm>
                      <a:prstGeom prst="rect">
                        <a:avLst/>
                      </a:prstGeom>
                    </p:spPr>
                  </p:pic>
                </p:oleObj>
              </mc:Fallback>
            </mc:AlternateContent>
          </a:graphicData>
        </a:graphic>
      </p:graphicFrame>
    </p:spTree>
    <p:extLst>
      <p:ext uri="{BB962C8B-B14F-4D97-AF65-F5344CB8AC3E}">
        <p14:creationId xmlns:p14="http://schemas.microsoft.com/office/powerpoint/2010/main" val="1169858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4" cstate="print"/>
          <a:srcRect/>
          <a:stretch>
            <a:fillRect/>
          </a:stretch>
        </p:blipFill>
        <p:spPr bwMode="auto">
          <a:xfrm rot="16200000">
            <a:off x="-274582" y="578486"/>
            <a:ext cx="1774825" cy="1040130"/>
          </a:xfrm>
          <a:prstGeom prst="rect">
            <a:avLst/>
          </a:prstGeom>
          <a:noFill/>
          <a:ln w="9525">
            <a:noFill/>
            <a:miter lim="800000"/>
            <a:headEnd/>
            <a:tailEnd/>
          </a:ln>
        </p:spPr>
      </p:pic>
      <p:graphicFrame>
        <p:nvGraphicFramePr>
          <p:cNvPr id="8" name="Object 7"/>
          <p:cNvGraphicFramePr>
            <a:graphicFrameLocks noChangeAspect="1"/>
          </p:cNvGraphicFramePr>
          <p:nvPr>
            <p:extLst>
              <p:ext uri="{D42A27DB-BD31-4B8C-83A1-F6EECF244321}">
                <p14:modId xmlns:p14="http://schemas.microsoft.com/office/powerpoint/2010/main" val="2660763248"/>
              </p:ext>
            </p:extLst>
          </p:nvPr>
        </p:nvGraphicFramePr>
        <p:xfrm>
          <a:off x="1132896" y="1098551"/>
          <a:ext cx="10172700" cy="4876800"/>
        </p:xfrm>
        <a:graphic>
          <a:graphicData uri="http://schemas.openxmlformats.org/presentationml/2006/ole">
            <mc:AlternateContent xmlns:mc="http://schemas.openxmlformats.org/markup-compatibility/2006">
              <mc:Choice xmlns:v="urn:schemas-microsoft-com:vml" Requires="v">
                <p:oleObj spid="_x0000_s3162" name="Worksheet" r:id="rId5" imgW="10172526" imgH="4876674" progId="Excel.Sheet.12">
                  <p:embed/>
                </p:oleObj>
              </mc:Choice>
              <mc:Fallback>
                <p:oleObj name="Worksheet" r:id="rId5" imgW="10172526" imgH="4876674" progId="Excel.Sheet.12">
                  <p:embed/>
                  <p:pic>
                    <p:nvPicPr>
                      <p:cNvPr id="0" name=""/>
                      <p:cNvPicPr/>
                      <p:nvPr/>
                    </p:nvPicPr>
                    <p:blipFill>
                      <a:blip r:embed="rId6"/>
                      <a:stretch>
                        <a:fillRect/>
                      </a:stretch>
                    </p:blipFill>
                    <p:spPr>
                      <a:xfrm>
                        <a:off x="1132896" y="1098551"/>
                        <a:ext cx="10172700" cy="4876800"/>
                      </a:xfrm>
                      <a:prstGeom prst="rect">
                        <a:avLst/>
                      </a:prstGeom>
                    </p:spPr>
                  </p:pic>
                </p:oleObj>
              </mc:Fallback>
            </mc:AlternateContent>
          </a:graphicData>
        </a:graphic>
      </p:graphicFrame>
      <p:sp>
        <p:nvSpPr>
          <p:cNvPr id="9" name="TextBox 8"/>
          <p:cNvSpPr txBox="1"/>
          <p:nvPr/>
        </p:nvSpPr>
        <p:spPr>
          <a:xfrm>
            <a:off x="1325217" y="634935"/>
            <a:ext cx="9476796" cy="369332"/>
          </a:xfrm>
          <a:prstGeom prst="rect">
            <a:avLst/>
          </a:prstGeom>
          <a:noFill/>
        </p:spPr>
        <p:txBody>
          <a:bodyPr wrap="square" rtlCol="0">
            <a:spAutoFit/>
          </a:bodyPr>
          <a:lstStyle/>
          <a:p>
            <a:r>
              <a:rPr lang="en-AU" b="1" dirty="0">
                <a:latin typeface="HELVETICA" panose="020B0604020202020204" pitchFamily="34" charset="0"/>
                <a:cs typeface="HELVETICA" panose="020B0604020202020204" pitchFamily="34" charset="0"/>
              </a:rPr>
              <a:t>TIME TAKEN TO FLUSH SUPPLY DEADLEGS OF VARIOUS DIAM AND FLOW RATES</a:t>
            </a:r>
          </a:p>
        </p:txBody>
      </p:sp>
      <p:graphicFrame>
        <p:nvGraphicFramePr>
          <p:cNvPr id="10" name="Object 9"/>
          <p:cNvGraphicFramePr>
            <a:graphicFrameLocks noChangeAspect="1"/>
          </p:cNvGraphicFramePr>
          <p:nvPr>
            <p:extLst>
              <p:ext uri="{D42A27DB-BD31-4B8C-83A1-F6EECF244321}">
                <p14:modId xmlns:p14="http://schemas.microsoft.com/office/powerpoint/2010/main" val="2552110057"/>
              </p:ext>
            </p:extLst>
          </p:nvPr>
        </p:nvGraphicFramePr>
        <p:xfrm>
          <a:off x="1132896" y="6266898"/>
          <a:ext cx="10172700" cy="390525"/>
        </p:xfrm>
        <a:graphic>
          <a:graphicData uri="http://schemas.openxmlformats.org/presentationml/2006/ole">
            <mc:AlternateContent xmlns:mc="http://schemas.openxmlformats.org/markup-compatibility/2006">
              <mc:Choice xmlns:v="urn:schemas-microsoft-com:vml" Requires="v">
                <p:oleObj spid="_x0000_s3163" name="Worksheet" r:id="rId7" imgW="10172526" imgH="390647" progId="Excel.Sheet.12">
                  <p:embed/>
                </p:oleObj>
              </mc:Choice>
              <mc:Fallback>
                <p:oleObj name="Worksheet" r:id="rId7" imgW="10172526" imgH="390647" progId="Excel.Sheet.12">
                  <p:embed/>
                  <p:pic>
                    <p:nvPicPr>
                      <p:cNvPr id="0" name=""/>
                      <p:cNvPicPr/>
                      <p:nvPr/>
                    </p:nvPicPr>
                    <p:blipFill>
                      <a:blip r:embed="rId8"/>
                      <a:stretch>
                        <a:fillRect/>
                      </a:stretch>
                    </p:blipFill>
                    <p:spPr>
                      <a:xfrm>
                        <a:off x="1132896" y="6266898"/>
                        <a:ext cx="10172700" cy="390525"/>
                      </a:xfrm>
                      <a:prstGeom prst="rect">
                        <a:avLst/>
                      </a:prstGeom>
                    </p:spPr>
                  </p:pic>
                </p:oleObj>
              </mc:Fallback>
            </mc:AlternateContent>
          </a:graphicData>
        </a:graphic>
      </p:graphicFrame>
    </p:spTree>
    <p:extLst>
      <p:ext uri="{BB962C8B-B14F-4D97-AF65-F5344CB8AC3E}">
        <p14:creationId xmlns:p14="http://schemas.microsoft.com/office/powerpoint/2010/main" val="3729294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995083" y="1346451"/>
            <a:ext cx="10421470" cy="3888157"/>
          </a:xfrm>
        </p:spPr>
        <p:txBody>
          <a:bodyPr>
            <a:noAutofit/>
          </a:bodyPr>
          <a:lstStyle/>
          <a:p>
            <a:pPr algn="l"/>
            <a:r>
              <a:rPr lang="en-AU" sz="2600" b="1" dirty="0">
                <a:latin typeface="HELVETICA" panose="020B0604020202020204" pitchFamily="34" charset="0"/>
                <a:cs typeface="HELVETICA" panose="020B0604020202020204" pitchFamily="34" charset="0"/>
              </a:rPr>
              <a:t>An Introduction to Eyewash Safety Shower Legionella</a:t>
            </a:r>
          </a:p>
          <a:p>
            <a:pPr algn="l"/>
            <a:r>
              <a:rPr lang="en-AU" sz="2000" dirty="0">
                <a:latin typeface="HELVETICA" panose="020B0604020202020204" pitchFamily="34" charset="0"/>
                <a:cs typeface="HELVETICA" panose="020B0604020202020204" pitchFamily="34" charset="0"/>
              </a:rPr>
              <a:t>An operator in the Northwest asked Heat Trap Solar for assistance with their eyewash safety showers</a:t>
            </a:r>
          </a:p>
          <a:p>
            <a:pPr algn="l"/>
            <a:r>
              <a:rPr lang="en-AU" sz="2000" dirty="0">
                <a:latin typeface="HELVETICA" panose="020B0604020202020204" pitchFamily="34" charset="0"/>
                <a:cs typeface="HELVETICA" panose="020B0604020202020204" pitchFamily="34" charset="0"/>
              </a:rPr>
              <a:t>The client was concerned potable water supply temperatures could reach as high as 47</a:t>
            </a:r>
            <a:r>
              <a:rPr lang="en-AU" sz="2000" baseline="30000" dirty="0">
                <a:latin typeface="HELVETICA" panose="020B0604020202020204" pitchFamily="34" charset="0"/>
                <a:cs typeface="HELVETICA" panose="020B0604020202020204" pitchFamily="34" charset="0"/>
              </a:rPr>
              <a:t>o</a:t>
            </a:r>
            <a:r>
              <a:rPr lang="en-AU" sz="2000" dirty="0">
                <a:latin typeface="HELVETICA" panose="020B0604020202020204" pitchFamily="34" charset="0"/>
                <a:cs typeface="HELVETICA" panose="020B0604020202020204" pitchFamily="34" charset="0"/>
              </a:rPr>
              <a:t>C in summer giving rise to the following issues:</a:t>
            </a:r>
          </a:p>
          <a:p>
            <a:pPr marL="342900" indent="-342900" algn="l">
              <a:buFont typeface="Arial" panose="020B0604020202020204" pitchFamily="34" charset="0"/>
              <a:buChar char="•"/>
            </a:pPr>
            <a:r>
              <a:rPr lang="en-AU" sz="2000" dirty="0">
                <a:latin typeface="HELVETICA" panose="020B0604020202020204" pitchFamily="34" charset="0"/>
                <a:cs typeface="HELVETICA" panose="020B0604020202020204" pitchFamily="34" charset="0"/>
              </a:rPr>
              <a:t>Potable water supply temperatures above 37.8</a:t>
            </a:r>
            <a:r>
              <a:rPr lang="en-AU" sz="2000" baseline="30000" dirty="0">
                <a:latin typeface="HELVETICA" panose="020B0604020202020204" pitchFamily="34" charset="0"/>
                <a:cs typeface="HELVETICA" panose="020B0604020202020204" pitchFamily="34" charset="0"/>
              </a:rPr>
              <a:t>o</a:t>
            </a:r>
            <a:r>
              <a:rPr lang="en-AU" sz="2000" dirty="0">
                <a:latin typeface="HELVETICA" panose="020B0604020202020204" pitchFamily="34" charset="0"/>
                <a:cs typeface="HELVETICA" panose="020B0604020202020204" pitchFamily="34" charset="0"/>
              </a:rPr>
              <a:t>C could lead to high risk water borne bacteria counts</a:t>
            </a:r>
          </a:p>
          <a:p>
            <a:pPr marL="342900" indent="-342900" algn="l">
              <a:buFont typeface="Arial" panose="020B0604020202020204" pitchFamily="34" charset="0"/>
              <a:buChar char="•"/>
            </a:pPr>
            <a:r>
              <a:rPr lang="en-AU" sz="2000" dirty="0">
                <a:latin typeface="HELVETICA" panose="020B0604020202020204" pitchFamily="34" charset="0"/>
                <a:cs typeface="HELVETICA" panose="020B0604020202020204" pitchFamily="34" charset="0"/>
              </a:rPr>
              <a:t>Exposed stagnant potable water supply temperatures can reach &gt;55</a:t>
            </a:r>
            <a:r>
              <a:rPr lang="en-AU" sz="2000" baseline="30000" dirty="0">
                <a:latin typeface="HELVETICA" panose="020B0604020202020204" pitchFamily="34" charset="0"/>
                <a:cs typeface="HELVETICA" panose="020B0604020202020204" pitchFamily="34" charset="0"/>
              </a:rPr>
              <a:t>o</a:t>
            </a:r>
            <a:r>
              <a:rPr lang="en-AU" sz="2000" dirty="0">
                <a:latin typeface="HELVETICA" panose="020B0604020202020204" pitchFamily="34" charset="0"/>
                <a:cs typeface="HELVETICA" panose="020B0604020202020204" pitchFamily="34" charset="0"/>
              </a:rPr>
              <a:t>C which could result in scalding</a:t>
            </a:r>
          </a:p>
          <a:p>
            <a:pPr marL="342900" indent="-342900" algn="l">
              <a:buFont typeface="Arial" panose="020B0604020202020204" pitchFamily="34" charset="0"/>
              <a:buChar char="•"/>
            </a:pPr>
            <a:r>
              <a:rPr lang="en-AU" sz="2000" dirty="0">
                <a:latin typeface="HELVETICA" panose="020B0604020202020204" pitchFamily="34" charset="0"/>
                <a:cs typeface="HELVETICA" panose="020B0604020202020204" pitchFamily="34" charset="0"/>
              </a:rPr>
              <a:t>High probability of excessive potable water losses in summer from anti-scald valves which are fully open at 39</a:t>
            </a:r>
            <a:r>
              <a:rPr lang="en-AU" sz="2000" baseline="30000" dirty="0">
                <a:latin typeface="HELVETICA" panose="020B0604020202020204" pitchFamily="34" charset="0"/>
                <a:cs typeface="HELVETICA" panose="020B0604020202020204" pitchFamily="34" charset="0"/>
              </a:rPr>
              <a:t>o</a:t>
            </a:r>
            <a:r>
              <a:rPr lang="en-AU" sz="2000" dirty="0">
                <a:latin typeface="HELVETICA" panose="020B0604020202020204" pitchFamily="34" charset="0"/>
                <a:cs typeface="HELVETICA" panose="020B0604020202020204" pitchFamily="34" charset="0"/>
              </a:rPr>
              <a:t>C</a:t>
            </a:r>
          </a:p>
          <a:p>
            <a:pPr algn="l"/>
            <a:endParaRPr lang="en-AU" sz="20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62728654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399347" y="830859"/>
            <a:ext cx="9963417" cy="5793876"/>
          </a:xfrm>
        </p:spPr>
        <p:txBody>
          <a:bodyPr>
            <a:noAutofit/>
          </a:bodyPr>
          <a:lstStyle/>
          <a:p>
            <a:pPr algn="l"/>
            <a:r>
              <a:rPr lang="en-AU" sz="2600" b="1" dirty="0">
                <a:latin typeface="HELVETICA" panose="020B0604020202020204" pitchFamily="34" charset="0"/>
                <a:cs typeface="HELVETICA" panose="020B0604020202020204" pitchFamily="34" charset="0"/>
              </a:rPr>
              <a:t>BENEFITS PROVIDED BY THE HTS CHILLER</a:t>
            </a:r>
          </a:p>
          <a:p>
            <a:pPr algn="l"/>
            <a:r>
              <a:rPr lang="en-AU" sz="2600" dirty="0">
                <a:latin typeface="HELVETICA" panose="020B0604020202020204" pitchFamily="34" charset="0"/>
                <a:cs typeface="HELVETICA" panose="020B0604020202020204" pitchFamily="34" charset="0"/>
              </a:rPr>
              <a:t>The Heat Trap Chiller has achieved 95% reductions in water borne bacteria counts to well below safe risk levels.</a:t>
            </a:r>
          </a:p>
          <a:p>
            <a:pPr algn="l"/>
            <a:endParaRPr lang="en-AU" sz="2600" dirty="0">
              <a:latin typeface="HELVETICA" panose="020B0604020202020204" pitchFamily="34" charset="0"/>
              <a:cs typeface="HELVETICA" panose="020B0604020202020204" pitchFamily="34" charset="0"/>
            </a:endParaRPr>
          </a:p>
          <a:p>
            <a:pPr marL="457200" indent="-457200" algn="l">
              <a:buFont typeface="Arial" panose="020B0604020202020204" pitchFamily="34" charset="0"/>
              <a:buChar char="•"/>
            </a:pPr>
            <a:r>
              <a:rPr lang="en-AU" dirty="0">
                <a:latin typeface="HELVETICA" panose="020B0604020202020204" pitchFamily="34" charset="0"/>
                <a:cs typeface="HELVETICA" panose="020B0604020202020204" pitchFamily="34" charset="0"/>
              </a:rPr>
              <a:t>The chiller lowers the temperature of the dispensed water reducing the number of aerosols generated.</a:t>
            </a:r>
          </a:p>
          <a:p>
            <a:pPr marL="457200" indent="-457200" algn="l">
              <a:buFont typeface="Arial" panose="020B0604020202020204" pitchFamily="34" charset="0"/>
              <a:buChar char="•"/>
            </a:pPr>
            <a:r>
              <a:rPr lang="en-AU" dirty="0">
                <a:latin typeface="HELVETICA" panose="020B0604020202020204" pitchFamily="34" charset="0"/>
                <a:cs typeface="HELVETICA" panose="020B0604020202020204" pitchFamily="34" charset="0"/>
              </a:rPr>
              <a:t>The water used to mix with the incoming hot potable water is stored in the chiller  at 5</a:t>
            </a:r>
            <a:r>
              <a:rPr lang="en-AU" baseline="30000" dirty="0">
                <a:latin typeface="HELVETICA" panose="020B0604020202020204" pitchFamily="34" charset="0"/>
                <a:cs typeface="HELVETICA" panose="020B0604020202020204" pitchFamily="34" charset="0"/>
              </a:rPr>
              <a:t>o</a:t>
            </a:r>
            <a:r>
              <a:rPr lang="en-AU" dirty="0">
                <a:latin typeface="HELVETICA" panose="020B0604020202020204" pitchFamily="34" charset="0"/>
                <a:cs typeface="HELVETICA" panose="020B0604020202020204" pitchFamily="34" charset="0"/>
              </a:rPr>
              <a:t>C</a:t>
            </a:r>
          </a:p>
          <a:p>
            <a:pPr marL="457200" indent="-457200" algn="l">
              <a:buFont typeface="Arial" panose="020B0604020202020204" pitchFamily="34" charset="0"/>
              <a:buChar char="•"/>
            </a:pPr>
            <a:r>
              <a:rPr lang="en-AU" dirty="0">
                <a:latin typeface="HELVETICA" panose="020B0604020202020204" pitchFamily="34" charset="0"/>
                <a:cs typeface="HELVETICA" panose="020B0604020202020204" pitchFamily="34" charset="0"/>
              </a:rPr>
              <a:t>The water in the deadleg between the chiller and the safety unit is continuously recirculated through a cooling coil and a UV sterilizer.</a:t>
            </a:r>
          </a:p>
          <a:p>
            <a:pPr marL="457200" indent="-457200" algn="l">
              <a:buFont typeface="Arial" panose="020B0604020202020204" pitchFamily="34" charset="0"/>
              <a:buChar char="•"/>
            </a:pPr>
            <a:r>
              <a:rPr lang="en-AU" dirty="0">
                <a:latin typeface="HELVETICA" panose="020B0604020202020204" pitchFamily="34" charset="0"/>
                <a:cs typeface="HELVETICA" panose="020B0604020202020204" pitchFamily="34" charset="0"/>
              </a:rPr>
              <a:t>The chiller automatically dumps the water in the deadleg between the potable main and the chiller on a regular basis thereby flushing the line and bringing in fresh chlorinated water which contains residual chlorine.</a:t>
            </a:r>
          </a:p>
          <a:p>
            <a:pPr algn="l"/>
            <a:endParaRPr lang="en-AU" sz="2600" b="1" dirty="0">
              <a:latin typeface="HELVETICA" panose="020B0604020202020204" pitchFamily="34" charset="0"/>
              <a:cs typeface="HELVETICA" panose="020B0604020202020204" pitchFamily="34" charset="0"/>
            </a:endParaRPr>
          </a:p>
          <a:p>
            <a:r>
              <a:rPr lang="en-AU" sz="2600" b="1" dirty="0">
                <a:latin typeface="HELVETICA" panose="020B0604020202020204" pitchFamily="34" charset="0"/>
                <a:cs typeface="HELVETICA" panose="020B0604020202020204" pitchFamily="34" charset="0"/>
              </a:rPr>
              <a:t>	</a:t>
            </a:r>
            <a:endParaRPr lang="en-AU" sz="20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428907703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344636" y="521369"/>
            <a:ext cx="9605890" cy="5367639"/>
          </a:xfrm>
        </p:spPr>
        <p:txBody>
          <a:bodyPr>
            <a:noAutofit/>
          </a:bodyPr>
          <a:lstStyle/>
          <a:p>
            <a:pPr algn="l"/>
            <a:r>
              <a:rPr lang="en-AU" sz="2600" b="1" dirty="0">
                <a:latin typeface="HELVETICA" panose="020B0604020202020204" pitchFamily="34" charset="0"/>
                <a:cs typeface="HELVETICA" panose="020B0604020202020204" pitchFamily="34" charset="0"/>
              </a:rPr>
              <a:t>IN SUMMARY THE HEAT TRAP EYEWASH SAFETY SHOWER CHILLER ACHIEVES ALL OF THE FOLLOWING</a:t>
            </a:r>
          </a:p>
          <a:p>
            <a:pPr algn="l"/>
            <a:endParaRPr lang="en-AU" sz="2600" b="1" dirty="0">
              <a:latin typeface="HELVETICA" panose="020B0604020202020204" pitchFamily="34" charset="0"/>
              <a:cs typeface="HELVETICA" panose="020B0604020202020204" pitchFamily="34" charset="0"/>
            </a:endParaRPr>
          </a:p>
          <a:p>
            <a:pPr algn="l"/>
            <a:endParaRPr lang="en-AU" sz="2600" b="1" dirty="0">
              <a:latin typeface="HELVETICA" panose="020B0604020202020204" pitchFamily="34" charset="0"/>
              <a:cs typeface="HELVETICA" panose="020B0604020202020204" pitchFamily="34" charset="0"/>
            </a:endParaRPr>
          </a:p>
          <a:p>
            <a:r>
              <a:rPr lang="en-AU" sz="2600" b="1" dirty="0">
                <a:latin typeface="HELVETICA" panose="020B0604020202020204" pitchFamily="34" charset="0"/>
                <a:cs typeface="HELVETICA" panose="020B0604020202020204" pitchFamily="34" charset="0"/>
              </a:rPr>
              <a:t>	</a:t>
            </a:r>
            <a:endParaRPr lang="en-AU" sz="20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
        <p:nvSpPr>
          <p:cNvPr id="5" name="Rectangle 4"/>
          <p:cNvSpPr/>
          <p:nvPr/>
        </p:nvSpPr>
        <p:spPr>
          <a:xfrm>
            <a:off x="1344636" y="1425419"/>
            <a:ext cx="9256541" cy="5262979"/>
          </a:xfrm>
          <a:prstGeom prst="rect">
            <a:avLst/>
          </a:prstGeom>
        </p:spPr>
        <p:txBody>
          <a:bodyPr wrap="square">
            <a:spAutoFit/>
          </a:bodyPr>
          <a:lstStyle/>
          <a:p>
            <a:pPr marL="285750" indent="-285750">
              <a:buFont typeface="Arial" panose="020B0604020202020204" pitchFamily="34" charset="0"/>
              <a:buChar char="•"/>
            </a:pPr>
            <a:r>
              <a:rPr lang="en-AU" sz="2400" dirty="0">
                <a:latin typeface="HELVETICA" panose="020B0604020202020204" pitchFamily="34" charset="0"/>
                <a:cs typeface="HELVETICA" panose="020B0604020202020204" pitchFamily="34" charset="0"/>
              </a:rPr>
              <a:t>Complete elimination of high water temperatures at Eyewash Safety Showers</a:t>
            </a:r>
          </a:p>
          <a:p>
            <a:endParaRPr lang="en-AU" sz="2400" dirty="0">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r>
              <a:rPr lang="en-AU" sz="2400" dirty="0">
                <a:latin typeface="HELVETICA" panose="020B0604020202020204" pitchFamily="34" charset="0"/>
                <a:cs typeface="HELVETICA" panose="020B0604020202020204" pitchFamily="34" charset="0"/>
              </a:rPr>
              <a:t>95% reduction in the concentration of water borne bacteria to well below safe risk levels</a:t>
            </a:r>
          </a:p>
          <a:p>
            <a:endParaRPr lang="en-AU" sz="2400" dirty="0">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r>
              <a:rPr lang="en-AU" sz="2400" dirty="0">
                <a:latin typeface="HELVETICA" panose="020B0604020202020204" pitchFamily="34" charset="0"/>
                <a:cs typeface="HELVETICA" panose="020B0604020202020204" pitchFamily="34" charset="0"/>
              </a:rPr>
              <a:t>Significant reduction in summer water usage at operating sites</a:t>
            </a:r>
          </a:p>
          <a:p>
            <a:endParaRPr lang="en-AU" sz="2400" dirty="0">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r>
              <a:rPr lang="en-AU" sz="2400" dirty="0">
                <a:latin typeface="HELVETICA" panose="020B0604020202020204" pitchFamily="34" charset="0"/>
                <a:cs typeface="HELVETICA" panose="020B0604020202020204" pitchFamily="34" charset="0"/>
              </a:rPr>
              <a:t>Significant reduction of water sampling requirements at Eyewash Safety Showers</a:t>
            </a:r>
          </a:p>
          <a:p>
            <a:endParaRPr lang="en-AU" sz="2400" dirty="0">
              <a:latin typeface="HELVETICA" panose="020B0604020202020204" pitchFamily="34" charset="0"/>
              <a:cs typeface="HELVETICA" panose="020B0604020202020204" pitchFamily="34" charset="0"/>
            </a:endParaRPr>
          </a:p>
          <a:p>
            <a:pPr marL="285750" indent="-285750">
              <a:buFont typeface="Arial" panose="020B0604020202020204" pitchFamily="34" charset="0"/>
              <a:buChar char="•"/>
            </a:pPr>
            <a:r>
              <a:rPr lang="en-AU" sz="2400" dirty="0">
                <a:latin typeface="HELVETICA" panose="020B0604020202020204" pitchFamily="34" charset="0"/>
                <a:cs typeface="HELVETICA" panose="020B0604020202020204" pitchFamily="34" charset="0"/>
              </a:rPr>
              <a:t>Provides management with the assurance the workers are not at risk because the eyewash safety showers are safe to use all year round</a:t>
            </a:r>
          </a:p>
        </p:txBody>
      </p:sp>
    </p:spTree>
    <p:extLst>
      <p:ext uri="{BB962C8B-B14F-4D97-AF65-F5344CB8AC3E}">
        <p14:creationId xmlns:p14="http://schemas.microsoft.com/office/powerpoint/2010/main" val="62852602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360267" y="1178297"/>
            <a:ext cx="7180182" cy="45014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2384925" y="593522"/>
            <a:ext cx="7155524" cy="584775"/>
          </a:xfrm>
          <a:prstGeom prst="rect">
            <a:avLst/>
          </a:prstGeom>
          <a:noFill/>
        </p:spPr>
        <p:txBody>
          <a:bodyPr wrap="square" lIns="91440" tIns="45720" rIns="91440" bIns="45720">
            <a:spAutoFit/>
          </a:bodyPr>
          <a:lstStyle/>
          <a:p>
            <a:pPr algn="ctr"/>
            <a:r>
              <a:rPr lang="en-U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EYEWASH AND SAFETY SHOWER CHILLER</a:t>
            </a:r>
          </a:p>
        </p:txBody>
      </p:sp>
      <p:pic>
        <p:nvPicPr>
          <p:cNvPr id="10" name="Picture 9"/>
          <p:cNvPicPr/>
          <p:nvPr/>
        </p:nvPicPr>
        <p:blipFill rotWithShape="1">
          <a:blip r:embed="rId4" cstate="print"/>
          <a:srcRect t="22377" b="34094"/>
          <a:stretch/>
        </p:blipFill>
        <p:spPr bwMode="auto">
          <a:xfrm rot="16200000">
            <a:off x="-264384" y="1111026"/>
            <a:ext cx="1940515" cy="531352"/>
          </a:xfrm>
          <a:prstGeom prst="rect">
            <a:avLst/>
          </a:prstGeom>
          <a:noFill/>
          <a:ln w="9525">
            <a:noFill/>
            <a:miter lim="800000"/>
            <a:headEnd/>
            <a:tailEnd/>
          </a:ln>
        </p:spPr>
      </p:pic>
      <p:sp>
        <p:nvSpPr>
          <p:cNvPr id="11" name="Subtitle 2"/>
          <p:cNvSpPr txBox="1">
            <a:spLocks/>
          </p:cNvSpPr>
          <p:nvPr/>
        </p:nvSpPr>
        <p:spPr>
          <a:xfrm>
            <a:off x="4461927" y="5839415"/>
            <a:ext cx="4158197" cy="51375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THE</a:t>
            </a:r>
            <a:r>
              <a:rPr lang="en-AU" sz="3200"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 </a:t>
            </a:r>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SOLUTION</a:t>
            </a:r>
          </a:p>
        </p:txBody>
      </p:sp>
    </p:spTree>
    <p:extLst>
      <p:ext uri="{BB962C8B-B14F-4D97-AF65-F5344CB8AC3E}">
        <p14:creationId xmlns:p14="http://schemas.microsoft.com/office/powerpoint/2010/main" val="18807825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01725" y="1027075"/>
            <a:ext cx="6683239" cy="1061829"/>
          </a:xfrm>
          <a:prstGeom prst="rect">
            <a:avLst/>
          </a:prstGeom>
          <a:noFill/>
        </p:spPr>
        <p:txBody>
          <a:bodyPr wrap="square" rtlCol="0">
            <a:spAutoFit/>
          </a:bodyPr>
          <a:lstStyle/>
          <a:p>
            <a:r>
              <a:rPr lang="en-AU" sz="2100" b="1" dirty="0">
                <a:latin typeface="Georgia" panose="02040502050405020303" pitchFamily="18" charset="0"/>
                <a:cs typeface="HELVETICA" panose="020B0604020202020204" pitchFamily="34" charset="0"/>
              </a:rPr>
              <a:t>NATIONAL SAFETY COUNCIL OF AUSTRALIA </a:t>
            </a:r>
          </a:p>
          <a:p>
            <a:pPr algn="ctr"/>
            <a:r>
              <a:rPr lang="en-AU" sz="2100" b="1" dirty="0">
                <a:solidFill>
                  <a:srgbClr val="002060"/>
                </a:solidFill>
                <a:latin typeface="Gadugi" panose="020B0502040204020203" pitchFamily="34" charset="0"/>
                <a:cs typeface="HELVETICA" panose="020B0604020202020204" pitchFamily="34" charset="0"/>
              </a:rPr>
              <a:t>EXCELLENCE AWARDS OCTOBER 2016</a:t>
            </a:r>
          </a:p>
          <a:p>
            <a:endParaRPr lang="en-AU" sz="21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7051" y="2009776"/>
            <a:ext cx="6978699" cy="4706881"/>
          </a:xfrm>
          <a:prstGeom prst="rect">
            <a:avLst/>
          </a:prstGeom>
        </p:spPr>
      </p:pic>
      <p:sp>
        <p:nvSpPr>
          <p:cNvPr id="6" name="Rectangle 5"/>
          <p:cNvSpPr/>
          <p:nvPr/>
        </p:nvSpPr>
        <p:spPr>
          <a:xfrm>
            <a:off x="1523516" y="361842"/>
            <a:ext cx="2477474" cy="707886"/>
          </a:xfrm>
          <a:prstGeom prst="rect">
            <a:avLst/>
          </a:prstGeom>
          <a:noFill/>
        </p:spPr>
        <p:txBody>
          <a:bodyPr wrap="none" lIns="91440" tIns="45720" rIns="91440" bIns="45720">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RECEIVING</a:t>
            </a:r>
          </a:p>
        </p:txBody>
      </p:sp>
      <p:sp>
        <p:nvSpPr>
          <p:cNvPr id="8" name="Rectangle 7"/>
          <p:cNvSpPr/>
          <p:nvPr/>
        </p:nvSpPr>
        <p:spPr>
          <a:xfrm>
            <a:off x="3864521" y="406544"/>
            <a:ext cx="4786823" cy="646331"/>
          </a:xfrm>
          <a:prstGeom prst="rect">
            <a:avLst/>
          </a:prstGeom>
          <a:noFill/>
        </p:spPr>
        <p:txBody>
          <a:bodyPr wrap="none" lIns="91440" tIns="45720" rIns="91440" bIns="45720">
            <a:spAutoFit/>
          </a:bodyPr>
          <a:lstStyle/>
          <a:p>
            <a:pPr algn="ctr"/>
            <a:r>
              <a:rPr lang="en-US" sz="3600" b="1"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rPr>
              <a:t>“HIGHLY COMMENDED”</a:t>
            </a:r>
            <a:endParaRPr lang="en-US" sz="3600" b="1" cap="none" spc="0" dirty="0">
              <a:ln w="9525">
                <a:solidFill>
                  <a:schemeClr val="bg1"/>
                </a:solidFill>
                <a:prstDash val="solid"/>
              </a:ln>
              <a:solidFill>
                <a:schemeClr val="accent6">
                  <a:lumMod val="50000"/>
                </a:schemeClr>
              </a:solidFill>
              <a:effectLst>
                <a:outerShdw blurRad="12700" dist="38100" dir="2700000" algn="tl" rotWithShape="0">
                  <a:schemeClr val="bg1">
                    <a:lumMod val="50000"/>
                  </a:schemeClr>
                </a:outerShdw>
              </a:effectLs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7200" y="2850625"/>
            <a:ext cx="2678000" cy="2744950"/>
          </a:xfrm>
          <a:prstGeom prst="rect">
            <a:avLst/>
          </a:prstGeom>
        </p:spPr>
      </p:pic>
      <p:sp>
        <p:nvSpPr>
          <p:cNvPr id="11" name="Rectangle 10"/>
          <p:cNvSpPr/>
          <p:nvPr/>
        </p:nvSpPr>
        <p:spPr>
          <a:xfrm>
            <a:off x="8447200" y="361842"/>
            <a:ext cx="1839734" cy="707886"/>
          </a:xfrm>
          <a:prstGeom prst="rect">
            <a:avLst/>
          </a:prstGeom>
          <a:noFill/>
        </p:spPr>
        <p:txBody>
          <a:bodyPr wrap="none" lIns="91440" tIns="45720" rIns="91440" bIns="45720">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AWARD</a:t>
            </a:r>
          </a:p>
        </p:txBody>
      </p:sp>
      <p:cxnSp>
        <p:nvCxnSpPr>
          <p:cNvPr id="13" name="Straight Connector 12"/>
          <p:cNvCxnSpPr/>
          <p:nvPr/>
        </p:nvCxnSpPr>
        <p:spPr>
          <a:xfrm flipH="1">
            <a:off x="1409634" y="1809750"/>
            <a:ext cx="8915400"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2218841" y="1019454"/>
            <a:ext cx="7210909" cy="0"/>
          </a:xfrm>
          <a:prstGeom prst="line">
            <a:avLst/>
          </a:prstGeom>
          <a:ln w="28575">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p:nvPr/>
        </p:nvPicPr>
        <p:blipFill rotWithShape="1">
          <a:blip r:embed="rId5" cstate="print"/>
          <a:srcRect t="22377" b="34094"/>
          <a:stretch/>
        </p:blipFill>
        <p:spPr bwMode="auto">
          <a:xfrm rot="16200000">
            <a:off x="-264384" y="1111026"/>
            <a:ext cx="1940515" cy="531352"/>
          </a:xfrm>
          <a:prstGeom prst="rect">
            <a:avLst/>
          </a:prstGeom>
          <a:noFill/>
          <a:ln w="9525">
            <a:noFill/>
            <a:miter lim="800000"/>
            <a:headEnd/>
            <a:tailEnd/>
          </a:ln>
        </p:spPr>
      </p:pic>
    </p:spTree>
    <p:extLst>
      <p:ext uri="{BB962C8B-B14F-4D97-AF65-F5344CB8AC3E}">
        <p14:creationId xmlns:p14="http://schemas.microsoft.com/office/powerpoint/2010/main" val="3129936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461928" y="5839415"/>
            <a:ext cx="3292480" cy="513759"/>
          </a:xfrm>
        </p:spPr>
        <p:txBody>
          <a:bodyPr>
            <a:noAutofit/>
          </a:bodyPr>
          <a:lstStyle/>
          <a:p>
            <a:pPr algn="l"/>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THE</a:t>
            </a:r>
            <a:r>
              <a:rPr lang="en-AU" sz="3200"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 </a:t>
            </a:r>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PROBLEM</a:t>
            </a:r>
          </a:p>
        </p:txBody>
      </p:sp>
      <p:pic>
        <p:nvPicPr>
          <p:cNvPr id="7" name="Picture 6"/>
          <p:cNvPicPr>
            <a:picLocks noChangeAspect="1"/>
          </p:cNvPicPr>
          <p:nvPr/>
        </p:nvPicPr>
        <p:blipFill>
          <a:blip r:embed="rId3"/>
          <a:stretch>
            <a:fillRect/>
          </a:stretch>
        </p:blipFill>
        <p:spPr>
          <a:xfrm>
            <a:off x="2478155" y="713492"/>
            <a:ext cx="7260027" cy="48512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p:nvPr/>
        </p:nvPicPr>
        <p:blipFill rotWithShape="1">
          <a:blip r:embed="rId4" cstate="print"/>
          <a:srcRect t="22377" b="34094"/>
          <a:stretch/>
        </p:blipFill>
        <p:spPr bwMode="auto">
          <a:xfrm rot="16200000">
            <a:off x="-264384" y="1111026"/>
            <a:ext cx="1940515" cy="531352"/>
          </a:xfrm>
          <a:prstGeom prst="rect">
            <a:avLst/>
          </a:prstGeom>
          <a:noFill/>
          <a:ln w="9525">
            <a:noFill/>
            <a:miter lim="800000"/>
            <a:headEnd/>
            <a:tailEnd/>
          </a:ln>
        </p:spPr>
      </p:pic>
    </p:spTree>
    <p:extLst>
      <p:ext uri="{BB962C8B-B14F-4D97-AF65-F5344CB8AC3E}">
        <p14:creationId xmlns:p14="http://schemas.microsoft.com/office/powerpoint/2010/main" val="240803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585474" y="868966"/>
            <a:ext cx="9973780" cy="4406418"/>
          </a:xfrm>
        </p:spPr>
        <p:txBody>
          <a:bodyPr>
            <a:noAutofit/>
          </a:bodyPr>
          <a:lstStyle/>
          <a:p>
            <a:pPr algn="l"/>
            <a:r>
              <a:rPr lang="en-AU" sz="2600" b="1" dirty="0">
                <a:latin typeface="HELVETICA" panose="020B0604020202020204" pitchFamily="34" charset="0"/>
                <a:cs typeface="HELVETICA" panose="020B0604020202020204" pitchFamily="34" charset="0"/>
              </a:rPr>
              <a:t>Heat Trap Solar Resolved the situation as follows</a:t>
            </a:r>
          </a:p>
          <a:p>
            <a:pPr algn="l"/>
            <a:endParaRPr lang="en-AU" sz="2600" b="1" dirty="0">
              <a:latin typeface="HELVETICA" panose="020B0604020202020204" pitchFamily="34" charset="0"/>
              <a:cs typeface="HELVETICA" panose="020B0604020202020204" pitchFamily="34" charset="0"/>
            </a:endParaRPr>
          </a:p>
          <a:p>
            <a:pPr marL="457200" indent="-45720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Heat Trap Solar designed, manufactured and installed stand-alone chillers which store up to 900L of water at 5</a:t>
            </a:r>
            <a:r>
              <a:rPr lang="en-AU" sz="2000" baseline="30000" dirty="0">
                <a:latin typeface="HELVETICA" panose="020B0604020202020204" pitchFamily="34" charset="0"/>
                <a:cs typeface="HELVETICA" panose="020B0604020202020204" pitchFamily="34" charset="0"/>
              </a:rPr>
              <a:t>o</a:t>
            </a:r>
            <a:r>
              <a:rPr lang="en-AU" sz="2000" dirty="0">
                <a:latin typeface="HELVETICA" panose="020B0604020202020204" pitchFamily="34" charset="0"/>
                <a:cs typeface="HELVETICA" panose="020B0604020202020204" pitchFamily="34" charset="0"/>
              </a:rPr>
              <a:t>C</a:t>
            </a:r>
          </a:p>
          <a:p>
            <a:pPr algn="l">
              <a:spcBef>
                <a:spcPts val="0"/>
              </a:spcBef>
            </a:pPr>
            <a:endParaRPr lang="en-AU" sz="2000" dirty="0">
              <a:latin typeface="HELVETICA" panose="020B0604020202020204" pitchFamily="34" charset="0"/>
              <a:cs typeface="HELVETICA" panose="020B0604020202020204" pitchFamily="34" charset="0"/>
            </a:endParaRPr>
          </a:p>
          <a:p>
            <a:pPr marL="457200" indent="-45720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In use the stored chilled water is mixed with the incoming hot water to provide “tepid” water at the eyewash safety shower</a:t>
            </a:r>
          </a:p>
          <a:p>
            <a:pPr algn="l">
              <a:spcBef>
                <a:spcPts val="0"/>
              </a:spcBef>
            </a:pPr>
            <a:endParaRPr lang="en-AU" sz="2000" dirty="0">
              <a:latin typeface="HELVETICA" panose="020B0604020202020204" pitchFamily="34" charset="0"/>
              <a:cs typeface="HELVETICA" panose="020B0604020202020204" pitchFamily="34" charset="0"/>
            </a:endParaRPr>
          </a:p>
          <a:p>
            <a:pPr marL="457200" indent="-45720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The chiller continuously recirculates the water in the eyewash safety shower deadleg through a cooling coil and a UV sterilizer</a:t>
            </a:r>
          </a:p>
          <a:p>
            <a:pPr marL="457200" indent="-457200" algn="l">
              <a:spcBef>
                <a:spcPts val="0"/>
              </a:spcBef>
              <a:buFont typeface="Arial" panose="020B0604020202020204" pitchFamily="34" charset="0"/>
              <a:buChar char="•"/>
            </a:pPr>
            <a:endParaRPr lang="en-AU" sz="2000" dirty="0">
              <a:latin typeface="HELVETICA" panose="020B0604020202020204" pitchFamily="34" charset="0"/>
              <a:cs typeface="HELVETICA" panose="020B0604020202020204" pitchFamily="34" charset="0"/>
            </a:endParaRPr>
          </a:p>
          <a:p>
            <a:pPr marL="457200" indent="-457200" algn="l">
              <a:buFont typeface="Arial" panose="020B0604020202020204" pitchFamily="34" charset="0"/>
              <a:buChar char="•"/>
            </a:pPr>
            <a:r>
              <a:rPr lang="en-AU" sz="2000" dirty="0">
                <a:latin typeface="HELVETICA" panose="020B0604020202020204" pitchFamily="34" charset="0"/>
                <a:cs typeface="HELVETICA" panose="020B0604020202020204" pitchFamily="34" charset="0"/>
              </a:rPr>
              <a:t>Once a week the chiller automatically dumps the water from potable main to chiller to flush the line and to introduce fresh potable water which contains residual chlorine</a:t>
            </a:r>
            <a:endParaRPr lang="en-AU" sz="2600"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365702449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1649794" y="828393"/>
            <a:ext cx="9395791" cy="5107357"/>
          </a:xfrm>
        </p:spPr>
        <p:txBody>
          <a:bodyPr>
            <a:noAutofit/>
          </a:bodyPr>
          <a:lstStyle/>
          <a:p>
            <a:pPr algn="l">
              <a:spcBef>
                <a:spcPts val="0"/>
              </a:spcBef>
            </a:pPr>
            <a:r>
              <a:rPr lang="en-AU" sz="2600" b="1" dirty="0">
                <a:latin typeface="HELVETICA" panose="020B0604020202020204" pitchFamily="34" charset="0"/>
                <a:cs typeface="HELVETICA" panose="020B0604020202020204" pitchFamily="34" charset="0"/>
              </a:rPr>
              <a:t>Benefits </a:t>
            </a:r>
          </a:p>
          <a:p>
            <a:pPr algn="l">
              <a:spcBef>
                <a:spcPts val="0"/>
              </a:spcBef>
            </a:pPr>
            <a:endParaRPr lang="en-AU" sz="2600" b="1" dirty="0">
              <a:latin typeface="HELVETICA" panose="020B0604020202020204" pitchFamily="34" charset="0"/>
              <a:cs typeface="HELVETICA" panose="020B0604020202020204" pitchFamily="34" charset="0"/>
            </a:endParaRPr>
          </a:p>
          <a:p>
            <a:pPr algn="l">
              <a:spcBef>
                <a:spcPts val="0"/>
              </a:spcBef>
            </a:pPr>
            <a:r>
              <a:rPr lang="en-AU" sz="2000" dirty="0">
                <a:latin typeface="HELVETICA" panose="020B0604020202020204" pitchFamily="34" charset="0"/>
                <a:cs typeface="HELVETICA" panose="020B0604020202020204" pitchFamily="34" charset="0"/>
              </a:rPr>
              <a:t>The benefits that have been realised by the client through the installation of the HTS chiller units include:</a:t>
            </a:r>
          </a:p>
          <a:p>
            <a:pPr algn="l">
              <a:spcBef>
                <a:spcPts val="0"/>
              </a:spcBef>
            </a:pPr>
            <a:endParaRPr lang="en-AU" sz="2000" dirty="0">
              <a:latin typeface="HELVETICA" panose="020B0604020202020204" pitchFamily="34" charset="0"/>
              <a:cs typeface="HELVETICA" panose="020B0604020202020204" pitchFamily="34" charset="0"/>
            </a:endParaRPr>
          </a:p>
          <a:p>
            <a:pPr marL="285750" indent="-28575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Complete elimination of high water temperatures at Eyewash Safety Showers</a:t>
            </a:r>
          </a:p>
          <a:p>
            <a:pPr algn="l">
              <a:spcBef>
                <a:spcPts val="0"/>
              </a:spcBef>
            </a:pPr>
            <a:endParaRPr lang="en-AU" sz="2000" dirty="0">
              <a:latin typeface="HELVETICA" panose="020B0604020202020204" pitchFamily="34" charset="0"/>
              <a:cs typeface="HELVETICA" panose="020B0604020202020204" pitchFamily="34" charset="0"/>
            </a:endParaRPr>
          </a:p>
          <a:p>
            <a:pPr marL="285750" indent="-28575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95% reduction in the concentration of water borne bacteria to well below safe risk levels</a:t>
            </a:r>
          </a:p>
          <a:p>
            <a:pPr algn="l">
              <a:spcBef>
                <a:spcPts val="0"/>
              </a:spcBef>
            </a:pPr>
            <a:endParaRPr lang="en-AU" sz="2000" dirty="0">
              <a:latin typeface="HELVETICA" panose="020B0604020202020204" pitchFamily="34" charset="0"/>
              <a:cs typeface="HELVETICA" panose="020B0604020202020204" pitchFamily="34" charset="0"/>
            </a:endParaRPr>
          </a:p>
          <a:p>
            <a:pPr marL="285750" indent="-28575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Significant reduction in summer water usage at operating sites, saving &gt;4 M Litres of potable water per annum</a:t>
            </a:r>
          </a:p>
          <a:p>
            <a:pPr algn="l">
              <a:spcBef>
                <a:spcPts val="0"/>
              </a:spcBef>
            </a:pPr>
            <a:endParaRPr lang="en-AU" sz="2000" dirty="0">
              <a:latin typeface="HELVETICA" panose="020B0604020202020204" pitchFamily="34" charset="0"/>
              <a:cs typeface="HELVETICA" panose="020B0604020202020204" pitchFamily="34" charset="0"/>
            </a:endParaRPr>
          </a:p>
          <a:p>
            <a:pPr marL="285750" indent="-285750" algn="l">
              <a:spcBef>
                <a:spcPts val="0"/>
              </a:spcBef>
              <a:buFont typeface="Arial" panose="020B0604020202020204" pitchFamily="34" charset="0"/>
              <a:buChar char="•"/>
            </a:pPr>
            <a:r>
              <a:rPr lang="en-AU" sz="2000" dirty="0">
                <a:latin typeface="HELVETICA" panose="020B0604020202020204" pitchFamily="34" charset="0"/>
                <a:cs typeface="HELVETICA" panose="020B0604020202020204" pitchFamily="34" charset="0"/>
              </a:rPr>
              <a:t>Reduction of water sampling requirements at Eyewash Safety Showers</a:t>
            </a:r>
          </a:p>
          <a:p>
            <a:pPr algn="l">
              <a:spcBef>
                <a:spcPts val="0"/>
              </a:spcBef>
            </a:pPr>
            <a:endParaRPr lang="en-AU" sz="2000" dirty="0">
              <a:latin typeface="HELVETICA" panose="020B0604020202020204" pitchFamily="34" charset="0"/>
              <a:cs typeface="HELVETICA" panose="020B0604020202020204" pitchFamily="34" charset="0"/>
            </a:endParaRPr>
          </a:p>
          <a:p>
            <a:pPr marL="285750" indent="-285750" algn="l">
              <a:buFont typeface="Arial" panose="020B0604020202020204" pitchFamily="34" charset="0"/>
              <a:buChar char="•"/>
            </a:pPr>
            <a:r>
              <a:rPr lang="en-AU" sz="2000" dirty="0">
                <a:latin typeface="HELVETICA" panose="020B0604020202020204" pitchFamily="34" charset="0"/>
                <a:cs typeface="HELVETICA" panose="020B0604020202020204" pitchFamily="34" charset="0"/>
              </a:rPr>
              <a:t>Removal of water storage tanks and standardised the installation of Eyewash Safety Shower water supplies.</a:t>
            </a:r>
          </a:p>
          <a:p>
            <a:endParaRPr lang="en-AU" sz="2800" dirty="0">
              <a:latin typeface="HELVETICA" panose="020B0604020202020204" pitchFamily="34" charset="0"/>
              <a:cs typeface="HELVETICA" panose="020B0604020202020204" pitchFamily="34" charset="0"/>
            </a:endParaRPr>
          </a:p>
          <a:p>
            <a:pPr algn="l"/>
            <a:endParaRPr lang="en-AU" sz="26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75034976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2047458" y="924193"/>
            <a:ext cx="8302489" cy="5105545"/>
          </a:xfrm>
        </p:spPr>
        <p:txBody>
          <a:bodyPr>
            <a:noAutofit/>
          </a:bodyPr>
          <a:lstStyle/>
          <a:p>
            <a:pPr algn="l"/>
            <a:r>
              <a:rPr lang="en-AU" sz="2600" b="1" dirty="0">
                <a:latin typeface="HELVETICA" panose="020B0604020202020204" pitchFamily="34" charset="0"/>
                <a:cs typeface="HELVETICA" panose="020B0604020202020204" pitchFamily="34" charset="0"/>
              </a:rPr>
              <a:t>	Before			After</a:t>
            </a:r>
          </a:p>
          <a:p>
            <a:pPr algn="l"/>
            <a:endParaRPr lang="en-AU" sz="2600" b="1" dirty="0">
              <a:latin typeface="HELVETICA" panose="020B0604020202020204" pitchFamily="34" charset="0"/>
              <a:cs typeface="HELVETICA" panose="020B0604020202020204" pitchFamily="34" charset="0"/>
            </a:endParaRP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pic>
        <p:nvPicPr>
          <p:cNvPr id="5" name="Picture 4"/>
          <p:cNvPicPr>
            <a:picLocks noChangeAspect="1"/>
          </p:cNvPicPr>
          <p:nvPr/>
        </p:nvPicPr>
        <p:blipFill>
          <a:blip r:embed="rId4"/>
          <a:stretch>
            <a:fillRect/>
          </a:stretch>
        </p:blipFill>
        <p:spPr>
          <a:xfrm>
            <a:off x="2047458" y="1985964"/>
            <a:ext cx="2389302" cy="3128952"/>
          </a:xfrm>
          <a:prstGeom prst="rect">
            <a:avLst/>
          </a:prstGeom>
        </p:spPr>
      </p:pic>
      <p:pic>
        <p:nvPicPr>
          <p:cNvPr id="8" name="Picture 7"/>
          <p:cNvPicPr>
            <a:picLocks noChangeAspect="1"/>
          </p:cNvPicPr>
          <p:nvPr/>
        </p:nvPicPr>
        <p:blipFill>
          <a:blip r:embed="rId5"/>
          <a:stretch>
            <a:fillRect/>
          </a:stretch>
        </p:blipFill>
        <p:spPr>
          <a:xfrm>
            <a:off x="5753688" y="2080591"/>
            <a:ext cx="3279331" cy="3128952"/>
          </a:xfrm>
          <a:prstGeom prst="rect">
            <a:avLst/>
          </a:prstGeom>
        </p:spPr>
      </p:pic>
    </p:spTree>
    <p:extLst>
      <p:ext uri="{BB962C8B-B14F-4D97-AF65-F5344CB8AC3E}">
        <p14:creationId xmlns:p14="http://schemas.microsoft.com/office/powerpoint/2010/main" val="383848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2360267" y="1178297"/>
            <a:ext cx="7180182" cy="45014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2384925" y="593522"/>
            <a:ext cx="7155524" cy="584775"/>
          </a:xfrm>
          <a:prstGeom prst="rect">
            <a:avLst/>
          </a:prstGeom>
          <a:noFill/>
        </p:spPr>
        <p:txBody>
          <a:bodyPr wrap="square" lIns="91440" tIns="45720" rIns="91440" bIns="45720">
            <a:spAutoFit/>
          </a:bodyPr>
          <a:lstStyle/>
          <a:p>
            <a:pPr algn="ctr"/>
            <a:r>
              <a:rPr lang="en-US" sz="32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EYEWASH AND SAFETY SHOWER CHILLER</a:t>
            </a:r>
          </a:p>
        </p:txBody>
      </p:sp>
      <p:pic>
        <p:nvPicPr>
          <p:cNvPr id="10" name="Picture 9"/>
          <p:cNvPicPr/>
          <p:nvPr/>
        </p:nvPicPr>
        <p:blipFill rotWithShape="1">
          <a:blip r:embed="rId4" cstate="print"/>
          <a:srcRect t="22377" b="34094"/>
          <a:stretch/>
        </p:blipFill>
        <p:spPr bwMode="auto">
          <a:xfrm rot="16200000">
            <a:off x="-264384" y="1111026"/>
            <a:ext cx="1940515" cy="531352"/>
          </a:xfrm>
          <a:prstGeom prst="rect">
            <a:avLst/>
          </a:prstGeom>
          <a:noFill/>
          <a:ln w="9525">
            <a:noFill/>
            <a:miter lim="800000"/>
            <a:headEnd/>
            <a:tailEnd/>
          </a:ln>
        </p:spPr>
      </p:pic>
      <p:sp>
        <p:nvSpPr>
          <p:cNvPr id="11" name="Subtitle 2"/>
          <p:cNvSpPr txBox="1">
            <a:spLocks/>
          </p:cNvSpPr>
          <p:nvPr/>
        </p:nvSpPr>
        <p:spPr>
          <a:xfrm>
            <a:off x="4461927" y="5839415"/>
            <a:ext cx="4158197" cy="51375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THE</a:t>
            </a:r>
            <a:r>
              <a:rPr lang="en-AU" sz="3200"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 </a:t>
            </a:r>
            <a:r>
              <a:rPr lang="en-AU" sz="3200" b="1" i="1" dirty="0">
                <a:effectLst>
                  <a:outerShdw blurRad="38100" dist="38100" dir="2700000" algn="tl">
                    <a:srgbClr val="000000">
                      <a:alpha val="43137"/>
                    </a:srgbClr>
                  </a:outerShdw>
                </a:effectLst>
                <a:latin typeface="Garamond" panose="02020404030301010803" pitchFamily="18" charset="0"/>
                <a:cs typeface="HELVETICA" panose="020B0604020202020204" pitchFamily="34" charset="0"/>
              </a:rPr>
              <a:t>SOLUTION</a:t>
            </a:r>
          </a:p>
        </p:txBody>
      </p:sp>
    </p:spTree>
    <p:extLst>
      <p:ext uri="{BB962C8B-B14F-4D97-AF65-F5344CB8AC3E}">
        <p14:creationId xmlns:p14="http://schemas.microsoft.com/office/powerpoint/2010/main" val="3912559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2456749" y="957874"/>
            <a:ext cx="7646503" cy="2765449"/>
          </a:xfrm>
        </p:spPr>
        <p:txBody>
          <a:bodyPr>
            <a:noAutofit/>
          </a:bodyPr>
          <a:lstStyle/>
          <a:p>
            <a:pPr algn="l"/>
            <a:r>
              <a:rPr lang="en-AU" sz="1800" b="1" dirty="0">
                <a:latin typeface="HELVETICA" panose="020B0604020202020204" pitchFamily="34" charset="0"/>
                <a:cs typeface="HELVETICA" panose="020B0604020202020204" pitchFamily="34" charset="0"/>
              </a:rPr>
              <a:t>ANCIENT ROMAN PROVERB    </a:t>
            </a:r>
          </a:p>
          <a:p>
            <a:pPr algn="l"/>
            <a:r>
              <a:rPr lang="en-AU" sz="3200" b="1" dirty="0">
                <a:latin typeface="HELVETICA" panose="020B0604020202020204" pitchFamily="34" charset="0"/>
                <a:cs typeface="HELVETICA" panose="020B0604020202020204" pitchFamily="34" charset="0"/>
              </a:rPr>
              <a:t>"In vino </a:t>
            </a:r>
            <a:r>
              <a:rPr lang="en-AU" sz="3200" b="1" dirty="0" err="1">
                <a:latin typeface="HELVETICA" panose="020B0604020202020204" pitchFamily="34" charset="0"/>
                <a:cs typeface="HELVETICA" panose="020B0604020202020204" pitchFamily="34" charset="0"/>
              </a:rPr>
              <a:t>veritas</a:t>
            </a:r>
            <a:r>
              <a:rPr lang="en-AU" sz="3200" b="1" dirty="0">
                <a:latin typeface="HELVETICA" panose="020B0604020202020204" pitchFamily="34" charset="0"/>
                <a:cs typeface="HELVETICA" panose="020B0604020202020204" pitchFamily="34" charset="0"/>
              </a:rPr>
              <a:t>, in aqua </a:t>
            </a:r>
            <a:r>
              <a:rPr lang="en-AU" sz="3200" b="1" dirty="0" err="1">
                <a:latin typeface="HELVETICA" panose="020B0604020202020204" pitchFamily="34" charset="0"/>
                <a:cs typeface="HELVETICA" panose="020B0604020202020204" pitchFamily="34" charset="0"/>
              </a:rPr>
              <a:t>sanitas</a:t>
            </a:r>
            <a:r>
              <a:rPr lang="en-AU" sz="3200" b="1" dirty="0">
                <a:latin typeface="HELVETICA" panose="020B0604020202020204" pitchFamily="34" charset="0"/>
                <a:cs typeface="HELVETICA" panose="020B0604020202020204" pitchFamily="34" charset="0"/>
              </a:rPr>
              <a:t>", </a:t>
            </a:r>
          </a:p>
          <a:p>
            <a:pPr algn="l">
              <a:lnSpc>
                <a:spcPct val="100000"/>
              </a:lnSpc>
              <a:spcBef>
                <a:spcPts val="0"/>
              </a:spcBef>
            </a:pPr>
            <a:r>
              <a:rPr lang="en-AU" sz="3200" b="1" dirty="0">
                <a:latin typeface="HELVETICA" panose="020B0604020202020204" pitchFamily="34" charset="0"/>
                <a:cs typeface="HELVETICA" panose="020B0604020202020204" pitchFamily="34" charset="0"/>
              </a:rPr>
              <a:t>					</a:t>
            </a:r>
            <a:r>
              <a:rPr lang="en-AU" sz="1600" b="1" dirty="0">
                <a:latin typeface="HELVETICA" panose="020B0604020202020204" pitchFamily="34" charset="0"/>
                <a:cs typeface="HELVETICA" panose="020B0604020202020204" pitchFamily="34" charset="0"/>
              </a:rPr>
              <a:t>Pliny the Elder</a:t>
            </a:r>
          </a:p>
          <a:p>
            <a:pPr algn="l">
              <a:lnSpc>
                <a:spcPct val="100000"/>
              </a:lnSpc>
              <a:spcBef>
                <a:spcPts val="0"/>
              </a:spcBef>
            </a:pPr>
            <a:endParaRPr lang="en-AU" sz="1600" b="1"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a:t>
            </a:r>
            <a:r>
              <a:rPr lang="en-AU" b="1" dirty="0">
                <a:latin typeface="HELVETICA" panose="020B0604020202020204" pitchFamily="34" charset="0"/>
                <a:cs typeface="HELVETICA" panose="020B0604020202020204" pitchFamily="34" charset="0"/>
              </a:rPr>
              <a:t>In wine there is truth, in water there is health."</a:t>
            </a:r>
            <a:endParaRPr lang="en-AU" sz="2600" b="1" dirty="0">
              <a:latin typeface="HELVETICA" panose="020B0604020202020204" pitchFamily="34" charset="0"/>
              <a:cs typeface="HELVETICA" panose="020B0604020202020204" pitchFamily="34" charset="0"/>
            </a:endParaRPr>
          </a:p>
          <a:p>
            <a:pPr algn="l"/>
            <a:endParaRPr lang="en-AU" sz="2600" b="1" dirty="0">
              <a:latin typeface="HELVETICA" panose="020B0604020202020204" pitchFamily="34" charset="0"/>
              <a:cs typeface="HELVETICA" panose="020B0604020202020204" pitchFamily="34" charset="0"/>
            </a:endParaRPr>
          </a:p>
          <a:p>
            <a:pPr algn="l"/>
            <a:r>
              <a:rPr lang="en-AU" sz="2600" b="1" dirty="0">
                <a:latin typeface="HELVETICA" panose="020B0604020202020204" pitchFamily="34" charset="0"/>
                <a:cs typeface="HELVETICA" panose="020B0604020202020204" pitchFamily="34" charset="0"/>
              </a:rPr>
              <a:t>	</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143113718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65" y="92765"/>
            <a:ext cx="1040131" cy="1987826"/>
          </a:xfrm>
        </p:spPr>
        <p:txBody>
          <a:bodyPr/>
          <a:lstStyle/>
          <a:p>
            <a:r>
              <a:rPr lang="en-AU" dirty="0"/>
              <a:t>p</a:t>
            </a:r>
          </a:p>
        </p:txBody>
      </p:sp>
      <p:sp>
        <p:nvSpPr>
          <p:cNvPr id="3" name="Subtitle 2"/>
          <p:cNvSpPr>
            <a:spLocks noGrp="1"/>
          </p:cNvSpPr>
          <p:nvPr>
            <p:ph type="subTitle" idx="1"/>
          </p:nvPr>
        </p:nvSpPr>
        <p:spPr>
          <a:xfrm>
            <a:off x="2460949" y="951883"/>
            <a:ext cx="7679337" cy="4821119"/>
          </a:xfrm>
        </p:spPr>
        <p:txBody>
          <a:bodyPr>
            <a:noAutofit/>
          </a:bodyPr>
          <a:lstStyle/>
          <a:p>
            <a:pPr algn="l"/>
            <a:r>
              <a:rPr lang="en-AU" sz="1800" b="1" dirty="0">
                <a:latin typeface="HELVETICA" panose="020B0604020202020204" pitchFamily="34" charset="0"/>
                <a:cs typeface="HELVETICA" panose="020B0604020202020204" pitchFamily="34" charset="0"/>
              </a:rPr>
              <a:t>ANCIENT ROMAN PROVERB    </a:t>
            </a:r>
          </a:p>
          <a:p>
            <a:pPr algn="l"/>
            <a:r>
              <a:rPr lang="en-AU" sz="3200" b="1" dirty="0">
                <a:latin typeface="HELVETICA" panose="020B0604020202020204" pitchFamily="34" charset="0"/>
                <a:cs typeface="HELVETICA" panose="020B0604020202020204" pitchFamily="34" charset="0"/>
              </a:rPr>
              <a:t>"In vino </a:t>
            </a:r>
            <a:r>
              <a:rPr lang="en-AU" sz="3200" b="1" dirty="0" err="1">
                <a:latin typeface="HELVETICA" panose="020B0604020202020204" pitchFamily="34" charset="0"/>
                <a:cs typeface="HELVETICA" panose="020B0604020202020204" pitchFamily="34" charset="0"/>
              </a:rPr>
              <a:t>veritas</a:t>
            </a:r>
            <a:r>
              <a:rPr lang="en-AU" sz="3200" b="1" dirty="0">
                <a:latin typeface="HELVETICA" panose="020B0604020202020204" pitchFamily="34" charset="0"/>
                <a:cs typeface="HELVETICA" panose="020B0604020202020204" pitchFamily="34" charset="0"/>
              </a:rPr>
              <a:t>, in aqua </a:t>
            </a:r>
            <a:r>
              <a:rPr lang="en-AU" sz="3200" b="1" dirty="0" err="1">
                <a:latin typeface="HELVETICA" panose="020B0604020202020204" pitchFamily="34" charset="0"/>
                <a:cs typeface="HELVETICA" panose="020B0604020202020204" pitchFamily="34" charset="0"/>
              </a:rPr>
              <a:t>sanitas</a:t>
            </a:r>
            <a:r>
              <a:rPr lang="en-AU" sz="3200" b="1" dirty="0">
                <a:latin typeface="HELVETICA" panose="020B0604020202020204" pitchFamily="34" charset="0"/>
                <a:cs typeface="HELVETICA" panose="020B0604020202020204" pitchFamily="34" charset="0"/>
              </a:rPr>
              <a:t>", </a:t>
            </a:r>
          </a:p>
          <a:p>
            <a:pPr algn="l">
              <a:lnSpc>
                <a:spcPct val="100000"/>
              </a:lnSpc>
              <a:spcBef>
                <a:spcPts val="0"/>
              </a:spcBef>
            </a:pPr>
            <a:r>
              <a:rPr lang="en-AU" sz="3200" b="1" dirty="0">
                <a:latin typeface="HELVETICA" panose="020B0604020202020204" pitchFamily="34" charset="0"/>
                <a:cs typeface="HELVETICA" panose="020B0604020202020204" pitchFamily="34" charset="0"/>
              </a:rPr>
              <a:t>					</a:t>
            </a:r>
            <a:r>
              <a:rPr lang="en-AU" sz="1600" b="1" dirty="0">
                <a:latin typeface="HELVETICA" panose="020B0604020202020204" pitchFamily="34" charset="0"/>
                <a:cs typeface="HELVETICA" panose="020B0604020202020204" pitchFamily="34" charset="0"/>
              </a:rPr>
              <a:t>Pliny the Elder</a:t>
            </a:r>
          </a:p>
          <a:p>
            <a:pPr algn="l">
              <a:lnSpc>
                <a:spcPct val="100000"/>
              </a:lnSpc>
              <a:spcBef>
                <a:spcPts val="0"/>
              </a:spcBef>
            </a:pPr>
            <a:endParaRPr lang="en-AU" sz="1600" b="1" dirty="0">
              <a:latin typeface="HELVETICA" panose="020B0604020202020204" pitchFamily="34" charset="0"/>
              <a:cs typeface="HELVETICA" panose="020B0604020202020204" pitchFamily="34" charset="0"/>
            </a:endParaRPr>
          </a:p>
          <a:p>
            <a:pPr algn="l"/>
            <a:r>
              <a:rPr lang="en-AU" dirty="0">
                <a:latin typeface="HELVETICA" panose="020B0604020202020204" pitchFamily="34" charset="0"/>
                <a:cs typeface="HELVETICA" panose="020B0604020202020204" pitchFamily="34" charset="0"/>
              </a:rPr>
              <a:t>"</a:t>
            </a:r>
            <a:r>
              <a:rPr lang="en-AU" b="1" dirty="0">
                <a:latin typeface="HELVETICA" panose="020B0604020202020204" pitchFamily="34" charset="0"/>
                <a:cs typeface="HELVETICA" panose="020B0604020202020204" pitchFamily="34" charset="0"/>
              </a:rPr>
              <a:t>In wine there is truth, in water there is health."</a:t>
            </a:r>
            <a:endParaRPr lang="en-AU" sz="2600" b="1" dirty="0">
              <a:latin typeface="HELVETICA" panose="020B0604020202020204" pitchFamily="34" charset="0"/>
              <a:cs typeface="HELVETICA" panose="020B0604020202020204" pitchFamily="34" charset="0"/>
            </a:endParaRPr>
          </a:p>
          <a:p>
            <a:pPr algn="l"/>
            <a:endParaRPr lang="en-AU" sz="2600" b="1" dirty="0">
              <a:latin typeface="HELVETICA" panose="020B0604020202020204" pitchFamily="34" charset="0"/>
              <a:cs typeface="HELVETICA" panose="020B0604020202020204" pitchFamily="34" charset="0"/>
            </a:endParaRPr>
          </a:p>
          <a:p>
            <a:pPr algn="l"/>
            <a:r>
              <a:rPr lang="en-AU" sz="2600" b="1" dirty="0">
                <a:latin typeface="HELVETICA" panose="020B0604020202020204" pitchFamily="34" charset="0"/>
                <a:cs typeface="HELVETICA" panose="020B0604020202020204" pitchFamily="34" charset="0"/>
              </a:rPr>
              <a:t>Benjamin Franklin is quoted as saying</a:t>
            </a:r>
          </a:p>
          <a:p>
            <a:pPr algn="l"/>
            <a:r>
              <a:rPr lang="en-AU" sz="3200" b="1" dirty="0">
                <a:latin typeface="HELVETICA" panose="020B0604020202020204" pitchFamily="34" charset="0"/>
                <a:cs typeface="HELVETICA" panose="020B0604020202020204" pitchFamily="34" charset="0"/>
              </a:rPr>
              <a:t>“</a:t>
            </a:r>
            <a:r>
              <a:rPr lang="en-AU" b="1" dirty="0">
                <a:latin typeface="HELVETICA" panose="020B0604020202020204" pitchFamily="34" charset="0"/>
                <a:cs typeface="HELVETICA" panose="020B0604020202020204" pitchFamily="34" charset="0"/>
              </a:rPr>
              <a:t>In Wine there is wisdom</a:t>
            </a:r>
          </a:p>
          <a:p>
            <a:pPr algn="l"/>
            <a:r>
              <a:rPr lang="en-AU" b="1" dirty="0">
                <a:latin typeface="HELVETICA" panose="020B0604020202020204" pitchFamily="34" charset="0"/>
                <a:cs typeface="HELVETICA" panose="020B0604020202020204" pitchFamily="34" charset="0"/>
              </a:rPr>
              <a:t>  In beer there is freedom</a:t>
            </a:r>
          </a:p>
          <a:p>
            <a:pPr algn="l"/>
            <a:r>
              <a:rPr lang="en-AU" sz="3200" b="1" dirty="0">
                <a:latin typeface="HELVETICA" panose="020B0604020202020204" pitchFamily="34" charset="0"/>
                <a:cs typeface="HELVETICA" panose="020B0604020202020204" pitchFamily="34" charset="0"/>
              </a:rPr>
              <a:t>  In water there is BACTERIA”</a:t>
            </a:r>
          </a:p>
          <a:p>
            <a:pPr algn="l"/>
            <a:r>
              <a:rPr lang="en-AU" sz="3200" b="1" dirty="0">
                <a:latin typeface="HELVETICA" panose="020B0604020202020204" pitchFamily="34" charset="0"/>
                <a:cs typeface="HELVETICA" panose="020B0604020202020204" pitchFamily="34" charset="0"/>
              </a:rPr>
              <a:t>	</a:t>
            </a:r>
          </a:p>
        </p:txBody>
      </p:sp>
      <p:pic>
        <p:nvPicPr>
          <p:cNvPr id="4" name="Picture 3"/>
          <p:cNvPicPr/>
          <p:nvPr/>
        </p:nvPicPr>
        <p:blipFill>
          <a:blip r:embed="rId3" cstate="print"/>
          <a:srcRect/>
          <a:stretch>
            <a:fillRect/>
          </a:stretch>
        </p:blipFill>
        <p:spPr bwMode="auto">
          <a:xfrm rot="16200000">
            <a:off x="-274582" y="578486"/>
            <a:ext cx="1774825" cy="1040130"/>
          </a:xfrm>
          <a:prstGeom prst="rect">
            <a:avLst/>
          </a:prstGeom>
          <a:noFill/>
          <a:ln w="9525">
            <a:noFill/>
            <a:miter lim="800000"/>
            <a:headEnd/>
            <a:tailEnd/>
          </a:ln>
        </p:spPr>
      </p:pic>
    </p:spTree>
    <p:extLst>
      <p:ext uri="{BB962C8B-B14F-4D97-AF65-F5344CB8AC3E}">
        <p14:creationId xmlns:p14="http://schemas.microsoft.com/office/powerpoint/2010/main" val="51152504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9772</TotalTime>
  <Words>3100</Words>
  <Application>Microsoft Office PowerPoint</Application>
  <PresentationFormat>Custom</PresentationFormat>
  <Paragraphs>285</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Worksheet</vt:lpstr>
      <vt:lpstr>PowerPoint Presentation</vt:lpstr>
      <vt:lpstr>p</vt:lpstr>
      <vt:lpstr>PowerPoint Presentation</vt:lpstr>
      <vt:lpstr>p</vt:lpstr>
      <vt:lpstr>p</vt:lpstr>
      <vt:lpstr>p</vt:lpstr>
      <vt:lpstr>PowerPoint Presentation</vt:lpstr>
      <vt:lpstr>p</vt:lpstr>
      <vt:lpstr>p</vt:lpstr>
      <vt:lpstr>p</vt:lpstr>
      <vt:lpstr>p</vt:lpstr>
      <vt:lpstr>p</vt:lpstr>
      <vt:lpstr>p</vt:lpstr>
      <vt:lpstr>p</vt:lpstr>
      <vt:lpstr>p</vt:lpstr>
      <vt:lpstr>p</vt:lpstr>
      <vt:lpstr>p</vt:lpstr>
      <vt:lpstr>BIOFILM STABILITY CAN BE COMPROMISED WHEN HYDRAULIC SHOCK IS FOLLOWED BY TURBULENT FLOW RESULTING IN SLOUGHING OF FRINGE AREAS OF THE BIOFILM AND THE MASS RELEASE OF BACTERIA ORGANISMS</vt:lpstr>
      <vt:lpstr>PowerPoint Presentation</vt:lpstr>
      <vt:lpstr>p</vt:lpstr>
      <vt:lpstr>p</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dc:title>
  <dc:creator>Ashley Challenor</dc:creator>
  <cp:lastModifiedBy>maxhunter</cp:lastModifiedBy>
  <cp:revision>99</cp:revision>
  <cp:lastPrinted>2016-11-05T06:34:47Z</cp:lastPrinted>
  <dcterms:created xsi:type="dcterms:W3CDTF">2016-10-16T00:27:01Z</dcterms:created>
  <dcterms:modified xsi:type="dcterms:W3CDTF">2016-11-11T05:31:57Z</dcterms:modified>
</cp:coreProperties>
</file>