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80" r:id="rId2"/>
    <p:sldId id="256" r:id="rId3"/>
    <p:sldId id="257" r:id="rId4"/>
    <p:sldId id="259" r:id="rId5"/>
    <p:sldId id="261" r:id="rId6"/>
    <p:sldId id="277" r:id="rId7"/>
    <p:sldId id="263" r:id="rId8"/>
    <p:sldId id="268" r:id="rId9"/>
    <p:sldId id="264" r:id="rId10"/>
    <p:sldId id="265" r:id="rId11"/>
    <p:sldId id="278" r:id="rId12"/>
    <p:sldId id="274" r:id="rId13"/>
    <p:sldId id="276" r:id="rId14"/>
    <p:sldId id="275" r:id="rId15"/>
    <p:sldId id="279" r:id="rId16"/>
    <p:sldId id="267" r:id="rId17"/>
    <p:sldId id="269" r:id="rId18"/>
    <p:sldId id="271" r:id="rId19"/>
    <p:sldId id="266" r:id="rId20"/>
    <p:sldId id="272" r:id="rId21"/>
    <p:sldId id="273" r:id="rId22"/>
  </p:sldIdLst>
  <p:sldSz cx="9144000" cy="6858000" type="screen4x3"/>
  <p:notesSz cx="6950075" cy="92360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5620"/>
    <p:restoredTop sz="98169" autoAdjust="0"/>
  </p:normalViewPr>
  <p:slideViewPr>
    <p:cSldViewPr>
      <p:cViewPr>
        <p:scale>
          <a:sx n="90" d="100"/>
          <a:sy n="90" d="100"/>
        </p:scale>
        <p:origin x="-72" y="-7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1699" cy="461804"/>
          </a:xfrm>
          <a:prstGeom prst="rect">
            <a:avLst/>
          </a:prstGeom>
        </p:spPr>
        <p:txBody>
          <a:bodyPr vert="horz" lIns="92492" tIns="46246" rIns="92492" bIns="46246" rtlCol="0"/>
          <a:lstStyle>
            <a:lvl1pPr algn="l">
              <a:defRPr sz="1200"/>
            </a:lvl1pPr>
          </a:lstStyle>
          <a:p>
            <a:endParaRPr lang="en-AU"/>
          </a:p>
        </p:txBody>
      </p:sp>
      <p:sp>
        <p:nvSpPr>
          <p:cNvPr id="3" name="Date Placeholder 2"/>
          <p:cNvSpPr>
            <a:spLocks noGrp="1"/>
          </p:cNvSpPr>
          <p:nvPr>
            <p:ph type="dt" idx="1"/>
          </p:nvPr>
        </p:nvSpPr>
        <p:spPr>
          <a:xfrm>
            <a:off x="3936768" y="0"/>
            <a:ext cx="3011699" cy="461804"/>
          </a:xfrm>
          <a:prstGeom prst="rect">
            <a:avLst/>
          </a:prstGeom>
        </p:spPr>
        <p:txBody>
          <a:bodyPr vert="horz" lIns="92492" tIns="46246" rIns="92492" bIns="46246" rtlCol="0"/>
          <a:lstStyle>
            <a:lvl1pPr algn="r">
              <a:defRPr sz="1200"/>
            </a:lvl1pPr>
          </a:lstStyle>
          <a:p>
            <a:fld id="{6C63BD38-37C7-4E60-B195-335F46857E69}" type="datetimeFigureOut">
              <a:rPr lang="en-AU" smtClean="0"/>
              <a:t>11/11/2016</a:t>
            </a:fld>
            <a:endParaRPr lang="en-AU"/>
          </a:p>
        </p:txBody>
      </p:sp>
      <p:sp>
        <p:nvSpPr>
          <p:cNvPr id="4" name="Slide Image Placeholder 3"/>
          <p:cNvSpPr>
            <a:spLocks noGrp="1" noRot="1" noChangeAspect="1"/>
          </p:cNvSpPr>
          <p:nvPr>
            <p:ph type="sldImg" idx="2"/>
          </p:nvPr>
        </p:nvSpPr>
        <p:spPr>
          <a:xfrm>
            <a:off x="1165225" y="692150"/>
            <a:ext cx="4619625" cy="3463925"/>
          </a:xfrm>
          <a:prstGeom prst="rect">
            <a:avLst/>
          </a:prstGeom>
          <a:noFill/>
          <a:ln w="12700">
            <a:solidFill>
              <a:prstClr val="black"/>
            </a:solidFill>
          </a:ln>
        </p:spPr>
        <p:txBody>
          <a:bodyPr vert="horz" lIns="92492" tIns="46246" rIns="92492" bIns="46246" rtlCol="0" anchor="ctr"/>
          <a:lstStyle/>
          <a:p>
            <a:endParaRPr lang="en-AU"/>
          </a:p>
        </p:txBody>
      </p:sp>
      <p:sp>
        <p:nvSpPr>
          <p:cNvPr id="5" name="Notes Placeholder 4"/>
          <p:cNvSpPr>
            <a:spLocks noGrp="1"/>
          </p:cNvSpPr>
          <p:nvPr>
            <p:ph type="body" sz="quarter" idx="3"/>
          </p:nvPr>
        </p:nvSpPr>
        <p:spPr>
          <a:xfrm>
            <a:off x="695008" y="4387136"/>
            <a:ext cx="5560060" cy="4156234"/>
          </a:xfrm>
          <a:prstGeom prst="rect">
            <a:avLst/>
          </a:prstGeom>
        </p:spPr>
        <p:txBody>
          <a:bodyPr vert="horz" lIns="92492" tIns="46246" rIns="92492" bIns="46246"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0" y="8772668"/>
            <a:ext cx="3011699" cy="461804"/>
          </a:xfrm>
          <a:prstGeom prst="rect">
            <a:avLst/>
          </a:prstGeom>
        </p:spPr>
        <p:txBody>
          <a:bodyPr vert="horz" lIns="92492" tIns="46246" rIns="92492" bIns="46246" rtlCol="0" anchor="b"/>
          <a:lstStyle>
            <a:lvl1pPr algn="l">
              <a:defRPr sz="1200"/>
            </a:lvl1pPr>
          </a:lstStyle>
          <a:p>
            <a:endParaRPr lang="en-AU"/>
          </a:p>
        </p:txBody>
      </p:sp>
      <p:sp>
        <p:nvSpPr>
          <p:cNvPr id="7" name="Slide Number Placeholder 6"/>
          <p:cNvSpPr>
            <a:spLocks noGrp="1"/>
          </p:cNvSpPr>
          <p:nvPr>
            <p:ph type="sldNum" sz="quarter" idx="5"/>
          </p:nvPr>
        </p:nvSpPr>
        <p:spPr>
          <a:xfrm>
            <a:off x="3936768" y="8772668"/>
            <a:ext cx="3011699" cy="461804"/>
          </a:xfrm>
          <a:prstGeom prst="rect">
            <a:avLst/>
          </a:prstGeom>
        </p:spPr>
        <p:txBody>
          <a:bodyPr vert="horz" lIns="92492" tIns="46246" rIns="92492" bIns="46246" rtlCol="0" anchor="b"/>
          <a:lstStyle>
            <a:lvl1pPr algn="r">
              <a:defRPr sz="1200"/>
            </a:lvl1pPr>
          </a:lstStyle>
          <a:p>
            <a:fld id="{56E05A1A-2D6A-4761-B94E-FC9E6A41CE3E}" type="slidenum">
              <a:rPr lang="en-AU" smtClean="0"/>
              <a:t>‹#›</a:t>
            </a:fld>
            <a:endParaRPr lang="en-AU"/>
          </a:p>
        </p:txBody>
      </p:sp>
    </p:spTree>
    <p:extLst>
      <p:ext uri="{BB962C8B-B14F-4D97-AF65-F5344CB8AC3E}">
        <p14:creationId xmlns:p14="http://schemas.microsoft.com/office/powerpoint/2010/main" val="7807109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aseline="0" dirty="0" smtClean="0"/>
              <a:t>Ill start by saying I will be unashamedly spruiking Enware’s Smart Flow Water Management Systems today, but before I get to the spiel I have a few slides that set the scene. </a:t>
            </a:r>
          </a:p>
          <a:p>
            <a:endParaRPr lang="en-AU" baseline="0" dirty="0" smtClean="0"/>
          </a:p>
          <a:p>
            <a:r>
              <a:rPr lang="en-AU" baseline="0" dirty="0" smtClean="0"/>
              <a:t>Not the least of which will be a </a:t>
            </a:r>
            <a:r>
              <a:rPr lang="en-AU" baseline="0" dirty="0" err="1" smtClean="0"/>
              <a:t>camio</a:t>
            </a:r>
            <a:r>
              <a:rPr lang="en-AU" baseline="0" dirty="0" smtClean="0"/>
              <a:t> by Professor Michael Higgins with whom Enware are working on some exciting materials research at the </a:t>
            </a:r>
            <a:r>
              <a:rPr lang="en-AU" baseline="0" dirty="0" err="1" smtClean="0"/>
              <a:t>Uni</a:t>
            </a:r>
            <a:r>
              <a:rPr lang="en-AU" baseline="0" dirty="0" smtClean="0"/>
              <a:t> of Wollongong.</a:t>
            </a:r>
          </a:p>
          <a:p>
            <a:endParaRPr lang="en-AU" baseline="0" dirty="0" smtClean="0"/>
          </a:p>
          <a:p>
            <a:r>
              <a:rPr lang="en-AU" baseline="0" dirty="0" smtClean="0"/>
              <a:t>So thank you everyone for attending today and for sticking around to hear the sponsors talk.</a:t>
            </a:r>
          </a:p>
        </p:txBody>
      </p:sp>
      <p:sp>
        <p:nvSpPr>
          <p:cNvPr id="4" name="Slide Number Placeholder 3"/>
          <p:cNvSpPr>
            <a:spLocks noGrp="1"/>
          </p:cNvSpPr>
          <p:nvPr>
            <p:ph type="sldNum" sz="quarter" idx="10"/>
          </p:nvPr>
        </p:nvSpPr>
        <p:spPr/>
        <p:txBody>
          <a:bodyPr/>
          <a:lstStyle/>
          <a:p>
            <a:fld id="{56E05A1A-2D6A-4761-B94E-FC9E6A41CE3E}" type="slidenum">
              <a:rPr lang="en-AU" smtClean="0"/>
              <a:t>1</a:t>
            </a:fld>
            <a:endParaRPr lang="en-AU"/>
          </a:p>
        </p:txBody>
      </p:sp>
    </p:spTree>
    <p:extLst>
      <p:ext uri="{BB962C8B-B14F-4D97-AF65-F5344CB8AC3E}">
        <p14:creationId xmlns:p14="http://schemas.microsoft.com/office/powerpoint/2010/main" val="4692662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4916"/>
            <a:r>
              <a:rPr lang="en-AU" dirty="0" smtClean="0"/>
              <a:t>Clearly there are mitigating circumstances</a:t>
            </a:r>
            <a:r>
              <a:rPr lang="en-AU" baseline="0" dirty="0" smtClean="0"/>
              <a:t> to every microbial growth event. What we believe at Enware is that managing between the flags – or keeping your system within a WELL DEFINED SET OF CONDITIONS</a:t>
            </a:r>
          </a:p>
          <a:p>
            <a:r>
              <a:rPr lang="en-AU" baseline="0" dirty="0" smtClean="0"/>
              <a:t>can greatly reduce the risk of such growth events.</a:t>
            </a:r>
          </a:p>
          <a:p>
            <a:endParaRPr lang="en-AU" baseline="0" dirty="0" smtClean="0"/>
          </a:p>
          <a:p>
            <a:endParaRPr lang="en-AU" baseline="0" dirty="0" smtClean="0"/>
          </a:p>
          <a:p>
            <a:r>
              <a:rPr lang="en-AU" baseline="0" dirty="0" smtClean="0"/>
              <a:t>What if you could keep your temperatures at over 70dec C for hot and under 20 </a:t>
            </a:r>
            <a:r>
              <a:rPr lang="en-AU" baseline="0" dirty="0" err="1" smtClean="0"/>
              <a:t>deg</a:t>
            </a:r>
            <a:r>
              <a:rPr lang="en-AU" baseline="0" dirty="0" smtClean="0"/>
              <a:t> C for cold?</a:t>
            </a:r>
          </a:p>
          <a:p>
            <a:r>
              <a:rPr lang="en-AU" baseline="0" dirty="0" smtClean="0"/>
              <a:t>What if you could create flow patterns that removed all stagnant water or </a:t>
            </a:r>
            <a:r>
              <a:rPr lang="en-AU" baseline="0" dirty="0" err="1" smtClean="0"/>
              <a:t>deadlegs</a:t>
            </a:r>
            <a:endParaRPr lang="en-AU" baseline="0" dirty="0" smtClean="0"/>
          </a:p>
          <a:p>
            <a:r>
              <a:rPr lang="en-AU" baseline="0" dirty="0" smtClean="0"/>
              <a:t>What if you could use the system dynamics themselves to keep a system healthy rather expensive and dangerous temperature or chemical intervention</a:t>
            </a:r>
          </a:p>
          <a:p>
            <a:r>
              <a:rPr lang="en-AU" baseline="0" dirty="0" smtClean="0"/>
              <a:t>What if you could use materials that aided rather than hindered the efforts to control Microbial Growth …..at this point Id like to welcome Professor Michael Higgins up to talk about the research and opportunities we are seeing in advanced materials development.</a:t>
            </a:r>
          </a:p>
          <a:p>
            <a:endParaRPr lang="en-AU" baseline="0" dirty="0" smtClean="0"/>
          </a:p>
          <a:p>
            <a:endParaRPr lang="en-AU" baseline="0" dirty="0" smtClean="0"/>
          </a:p>
          <a:p>
            <a:endParaRPr lang="en-AU" baseline="0" dirty="0" smtClean="0"/>
          </a:p>
          <a:p>
            <a:endParaRPr lang="en-AU" baseline="0" dirty="0" smtClean="0"/>
          </a:p>
          <a:p>
            <a:endParaRPr lang="en-AU" baseline="0" dirty="0" smtClean="0"/>
          </a:p>
          <a:p>
            <a:endParaRPr lang="en-AU" dirty="0"/>
          </a:p>
        </p:txBody>
      </p:sp>
      <p:sp>
        <p:nvSpPr>
          <p:cNvPr id="4" name="Slide Number Placeholder 3"/>
          <p:cNvSpPr>
            <a:spLocks noGrp="1"/>
          </p:cNvSpPr>
          <p:nvPr>
            <p:ph type="sldNum" sz="quarter" idx="10"/>
          </p:nvPr>
        </p:nvSpPr>
        <p:spPr/>
        <p:txBody>
          <a:bodyPr/>
          <a:lstStyle/>
          <a:p>
            <a:fld id="{56E05A1A-2D6A-4761-B94E-FC9E6A41CE3E}" type="slidenum">
              <a:rPr lang="en-AU" smtClean="0"/>
              <a:t>10</a:t>
            </a:fld>
            <a:endParaRPr lang="en-AU"/>
          </a:p>
        </p:txBody>
      </p:sp>
    </p:spTree>
    <p:extLst>
      <p:ext uri="{BB962C8B-B14F-4D97-AF65-F5344CB8AC3E}">
        <p14:creationId xmlns:p14="http://schemas.microsoft.com/office/powerpoint/2010/main" val="33050501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56E05A1A-2D6A-4761-B94E-FC9E6A41CE3E}" type="slidenum">
              <a:rPr lang="en-AU" smtClean="0"/>
              <a:t>11</a:t>
            </a:fld>
            <a:endParaRPr lang="en-AU"/>
          </a:p>
        </p:txBody>
      </p:sp>
    </p:spTree>
    <p:extLst>
      <p:ext uri="{BB962C8B-B14F-4D97-AF65-F5344CB8AC3E}">
        <p14:creationId xmlns:p14="http://schemas.microsoft.com/office/powerpoint/2010/main" val="3270062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As scientists, what gets us out of bed in the morning and what we are passionate about is tackling the next big threats to public health that we foresee in the future.</a:t>
            </a:r>
          </a:p>
          <a:p>
            <a:r>
              <a:rPr lang="en-AU" dirty="0"/>
              <a:t> </a:t>
            </a:r>
          </a:p>
          <a:p>
            <a:r>
              <a:rPr lang="en-AU" dirty="0"/>
              <a:t>•       On this topic, what is of concern is that significant increases in hospital acquired infections compounded by the real threat of the growing resistance of bacterial infections to treatment with antibiotics.</a:t>
            </a:r>
          </a:p>
          <a:p>
            <a:r>
              <a:rPr lang="en-AU" dirty="0"/>
              <a:t> </a:t>
            </a:r>
          </a:p>
          <a:p>
            <a:r>
              <a:rPr lang="en-AU" dirty="0"/>
              <a:t> </a:t>
            </a:r>
          </a:p>
          <a:p>
            <a:r>
              <a:rPr lang="en-AU" dirty="0"/>
              <a:t>•       Thus, it’s a great opportunity but also a critical time for us scientists to be working in partnership with industry to address these big issues by taking advantage of Enware’s know-how in water management systems and utilize their systems as a platform to develop clever solutions that will have beneficial outcomes for all concerned.</a:t>
            </a:r>
          </a:p>
          <a:p>
            <a:endParaRPr lang="en-AU" dirty="0"/>
          </a:p>
        </p:txBody>
      </p:sp>
      <p:sp>
        <p:nvSpPr>
          <p:cNvPr id="4" name="Slide Number Placeholder 3"/>
          <p:cNvSpPr>
            <a:spLocks noGrp="1"/>
          </p:cNvSpPr>
          <p:nvPr>
            <p:ph type="sldNum" sz="quarter" idx="10"/>
          </p:nvPr>
        </p:nvSpPr>
        <p:spPr/>
        <p:txBody>
          <a:bodyPr/>
          <a:lstStyle/>
          <a:p>
            <a:fld id="{56E05A1A-2D6A-4761-B94E-FC9E6A41CE3E}" type="slidenum">
              <a:rPr lang="en-AU" smtClean="0"/>
              <a:t>12</a:t>
            </a:fld>
            <a:endParaRPr lang="en-AU"/>
          </a:p>
        </p:txBody>
      </p:sp>
    </p:spTree>
    <p:extLst>
      <p:ext uri="{BB962C8B-B14F-4D97-AF65-F5344CB8AC3E}">
        <p14:creationId xmlns:p14="http://schemas.microsoft.com/office/powerpoint/2010/main" val="18864284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Our expertise is:</a:t>
            </a:r>
          </a:p>
          <a:p>
            <a:r>
              <a:rPr lang="en-AU" dirty="0"/>
              <a:t>combining the development of the polymers with our expertise in bacterial biology is a strength in this partnership – this is exciting as it also enables us to build knowledge and new strategies</a:t>
            </a:r>
          </a:p>
          <a:p>
            <a:endParaRPr lang="en-AU" dirty="0"/>
          </a:p>
          <a:p>
            <a:r>
              <a:rPr lang="en-AU" dirty="0"/>
              <a:t>Insights into how bacteria attach to surfaces - BIOFILM</a:t>
            </a:r>
          </a:p>
        </p:txBody>
      </p:sp>
      <p:sp>
        <p:nvSpPr>
          <p:cNvPr id="4" name="Slide Number Placeholder 3"/>
          <p:cNvSpPr>
            <a:spLocks noGrp="1"/>
          </p:cNvSpPr>
          <p:nvPr>
            <p:ph type="sldNum" sz="quarter" idx="10"/>
          </p:nvPr>
        </p:nvSpPr>
        <p:spPr/>
        <p:txBody>
          <a:bodyPr/>
          <a:lstStyle/>
          <a:p>
            <a:fld id="{56E05A1A-2D6A-4761-B94E-FC9E6A41CE3E}" type="slidenum">
              <a:rPr lang="en-AU" smtClean="0"/>
              <a:t>13</a:t>
            </a:fld>
            <a:endParaRPr lang="en-AU"/>
          </a:p>
        </p:txBody>
      </p:sp>
    </p:spTree>
    <p:extLst>
      <p:ext uri="{BB962C8B-B14F-4D97-AF65-F5344CB8AC3E}">
        <p14:creationId xmlns:p14="http://schemas.microsoft.com/office/powerpoint/2010/main" val="24806154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       In our research we’re in the business of developing “Smart” materials for new technology and in this case for antimicrobial solutions.</a:t>
            </a:r>
          </a:p>
          <a:p>
            <a:r>
              <a:rPr lang="en-AU" dirty="0"/>
              <a:t> </a:t>
            </a:r>
          </a:p>
          <a:p>
            <a:r>
              <a:rPr lang="en-AU" dirty="0"/>
              <a:t>•       Importantly, we can employ existing materials, such as thermoplastics used in the product manufacturing (e.g. tap inserts), and use approaches to ensure the incorporation of the antimicrobial properties are compatible with the manufacturing process.  </a:t>
            </a:r>
          </a:p>
          <a:p>
            <a:r>
              <a:rPr lang="en-AU" dirty="0"/>
              <a:t> </a:t>
            </a:r>
          </a:p>
          <a:p>
            <a:r>
              <a:rPr lang="en-AU" dirty="0"/>
              <a:t> </a:t>
            </a:r>
          </a:p>
          <a:p>
            <a:r>
              <a:rPr lang="en-AU" dirty="0"/>
              <a:t>•        Give example with above point – pellets from Enware -&gt; Twin Extruder/Melt Process to incorporate antimicrobial compound -&gt; bacterial tests -&gt; give polymer back to Enware -&gt; tap insert.</a:t>
            </a:r>
          </a:p>
        </p:txBody>
      </p:sp>
      <p:sp>
        <p:nvSpPr>
          <p:cNvPr id="4" name="Slide Number Placeholder 3"/>
          <p:cNvSpPr>
            <a:spLocks noGrp="1"/>
          </p:cNvSpPr>
          <p:nvPr>
            <p:ph type="sldNum" sz="quarter" idx="10"/>
          </p:nvPr>
        </p:nvSpPr>
        <p:spPr/>
        <p:txBody>
          <a:bodyPr/>
          <a:lstStyle/>
          <a:p>
            <a:fld id="{56E05A1A-2D6A-4761-B94E-FC9E6A41CE3E}" type="slidenum">
              <a:rPr lang="en-AU" smtClean="0"/>
              <a:t>14</a:t>
            </a:fld>
            <a:endParaRPr lang="en-AU"/>
          </a:p>
        </p:txBody>
      </p:sp>
    </p:spTree>
    <p:extLst>
      <p:ext uri="{BB962C8B-B14F-4D97-AF65-F5344CB8AC3E}">
        <p14:creationId xmlns:p14="http://schemas.microsoft.com/office/powerpoint/2010/main" val="9954868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56E05A1A-2D6A-4761-B94E-FC9E6A41CE3E}" type="slidenum">
              <a:rPr lang="en-AU" smtClean="0"/>
              <a:t>15</a:t>
            </a:fld>
            <a:endParaRPr lang="en-AU"/>
          </a:p>
        </p:txBody>
      </p:sp>
    </p:spTree>
    <p:extLst>
      <p:ext uri="{BB962C8B-B14F-4D97-AF65-F5344CB8AC3E}">
        <p14:creationId xmlns:p14="http://schemas.microsoft.com/office/powerpoint/2010/main" val="226826400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Thanks</a:t>
            </a:r>
            <a:r>
              <a:rPr lang="en-AU" baseline="0" dirty="0" smtClean="0"/>
              <a:t> Michael, Materials Science is exciting and the UOW does a fantastic job with commercialisation opportunities as a major driver</a:t>
            </a:r>
          </a:p>
          <a:p>
            <a:endParaRPr lang="en-AU" baseline="0" dirty="0" smtClean="0"/>
          </a:p>
          <a:p>
            <a:r>
              <a:rPr lang="en-AU" baseline="0" dirty="0" smtClean="0"/>
              <a:t>What else is exciting is the advances Enware have been making with our Smart Flow Water management systems as part of the integrated approach.</a:t>
            </a:r>
            <a:endParaRPr lang="en-AU" dirty="0"/>
          </a:p>
        </p:txBody>
      </p:sp>
      <p:sp>
        <p:nvSpPr>
          <p:cNvPr id="4" name="Slide Number Placeholder 3"/>
          <p:cNvSpPr>
            <a:spLocks noGrp="1"/>
          </p:cNvSpPr>
          <p:nvPr>
            <p:ph type="sldNum" sz="quarter" idx="10"/>
          </p:nvPr>
        </p:nvSpPr>
        <p:spPr/>
        <p:txBody>
          <a:bodyPr/>
          <a:lstStyle/>
          <a:p>
            <a:fld id="{56E05A1A-2D6A-4761-B94E-FC9E6A41CE3E}" type="slidenum">
              <a:rPr lang="en-AU" smtClean="0"/>
              <a:t>16</a:t>
            </a:fld>
            <a:endParaRPr lang="en-AU"/>
          </a:p>
        </p:txBody>
      </p:sp>
    </p:spTree>
    <p:extLst>
      <p:ext uri="{BB962C8B-B14F-4D97-AF65-F5344CB8AC3E}">
        <p14:creationId xmlns:p14="http://schemas.microsoft.com/office/powerpoint/2010/main" val="9622133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err="1" smtClean="0"/>
              <a:t>Smartflow</a:t>
            </a:r>
            <a:r>
              <a:rPr lang="en-AU" dirty="0" smtClean="0"/>
              <a:t> can be engineered</a:t>
            </a:r>
            <a:r>
              <a:rPr lang="en-AU" baseline="0" dirty="0" smtClean="0"/>
              <a:t> to deliver </a:t>
            </a:r>
            <a:r>
              <a:rPr lang="en-AU" dirty="0" smtClean="0"/>
              <a:t>data points and live, real time </a:t>
            </a:r>
            <a:r>
              <a:rPr lang="en-AU" dirty="0" err="1" smtClean="0"/>
              <a:t>visibilty</a:t>
            </a:r>
            <a:r>
              <a:rPr lang="en-AU" dirty="0" smtClean="0"/>
              <a:t> of a range of plumbing system variables to challenge</a:t>
            </a:r>
            <a:r>
              <a:rPr lang="en-AU" baseline="0" dirty="0" smtClean="0"/>
              <a:t> the way we proactively deliver a healthy water system</a:t>
            </a:r>
            <a:endParaRPr lang="en-AU" dirty="0" smtClean="0"/>
          </a:p>
          <a:p>
            <a:endParaRPr lang="en-AU" dirty="0" smtClean="0"/>
          </a:p>
          <a:p>
            <a:endParaRPr lang="en-AU" dirty="0" smtClean="0"/>
          </a:p>
          <a:p>
            <a:r>
              <a:rPr lang="en-AU" dirty="0" smtClean="0"/>
              <a:t>Hot</a:t>
            </a:r>
            <a:r>
              <a:rPr lang="en-AU" baseline="0" dirty="0" smtClean="0"/>
              <a:t> and Cold water inlet temperatures</a:t>
            </a:r>
          </a:p>
          <a:p>
            <a:r>
              <a:rPr lang="en-AU" baseline="0" dirty="0" smtClean="0"/>
              <a:t>Warm water outlet temperatures</a:t>
            </a:r>
          </a:p>
          <a:p>
            <a:r>
              <a:rPr lang="en-AU" baseline="0" dirty="0" smtClean="0"/>
              <a:t>Flow volumes and frequency</a:t>
            </a:r>
          </a:p>
          <a:p>
            <a:r>
              <a:rPr lang="en-AU" baseline="0" dirty="0" smtClean="0"/>
              <a:t>Usage patterns</a:t>
            </a:r>
          </a:p>
          <a:p>
            <a:r>
              <a:rPr lang="en-AU" baseline="0" dirty="0" err="1" smtClean="0"/>
              <a:t>Ph</a:t>
            </a:r>
            <a:endParaRPr lang="en-AU" baseline="0" dirty="0" smtClean="0"/>
          </a:p>
          <a:p>
            <a:r>
              <a:rPr lang="en-AU" baseline="0" dirty="0" smtClean="0"/>
              <a:t>Residual Chlorine/free Chlorine</a:t>
            </a:r>
          </a:p>
          <a:p>
            <a:r>
              <a:rPr lang="en-AU" baseline="0" dirty="0" smtClean="0"/>
              <a:t>Stagnation events</a:t>
            </a:r>
          </a:p>
          <a:p>
            <a:r>
              <a:rPr lang="en-AU" baseline="0" dirty="0" smtClean="0"/>
              <a:t>Pressure drops and spikes</a:t>
            </a:r>
          </a:p>
          <a:p>
            <a:r>
              <a:rPr lang="en-AU" baseline="0" dirty="0" smtClean="0"/>
              <a:t>Reverse flows </a:t>
            </a:r>
          </a:p>
          <a:p>
            <a:r>
              <a:rPr lang="en-AU" baseline="0" dirty="0" smtClean="0"/>
              <a:t>Leakages</a:t>
            </a:r>
          </a:p>
          <a:p>
            <a:endParaRPr lang="en-AU" baseline="0" dirty="0" smtClean="0"/>
          </a:p>
          <a:p>
            <a:r>
              <a:rPr lang="en-AU" baseline="0" dirty="0" smtClean="0"/>
              <a:t>There are a host of possibilities </a:t>
            </a:r>
          </a:p>
        </p:txBody>
      </p:sp>
      <p:sp>
        <p:nvSpPr>
          <p:cNvPr id="4" name="Slide Number Placeholder 3"/>
          <p:cNvSpPr>
            <a:spLocks noGrp="1"/>
          </p:cNvSpPr>
          <p:nvPr>
            <p:ph type="sldNum" sz="quarter" idx="10"/>
          </p:nvPr>
        </p:nvSpPr>
        <p:spPr/>
        <p:txBody>
          <a:bodyPr/>
          <a:lstStyle/>
          <a:p>
            <a:fld id="{56E05A1A-2D6A-4761-B94E-FC9E6A41CE3E}" type="slidenum">
              <a:rPr lang="en-AU" smtClean="0"/>
              <a:t>17</a:t>
            </a:fld>
            <a:endParaRPr lang="en-AU"/>
          </a:p>
        </p:txBody>
      </p:sp>
    </p:spTree>
    <p:extLst>
      <p:ext uri="{BB962C8B-B14F-4D97-AF65-F5344CB8AC3E}">
        <p14:creationId xmlns:p14="http://schemas.microsoft.com/office/powerpoint/2010/main" val="37891590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To date we have over 40 systems installed across the country and have received backing </a:t>
            </a:r>
            <a:r>
              <a:rPr lang="en-AU" baseline="0" dirty="0" smtClean="0"/>
              <a:t>from the NSW government through the HI Engineering Services Guidelines </a:t>
            </a:r>
          </a:p>
          <a:p>
            <a:endParaRPr lang="en-AU" baseline="0" dirty="0" smtClean="0"/>
          </a:p>
          <a:p>
            <a:r>
              <a:rPr lang="en-AU" baseline="0" dirty="0" smtClean="0"/>
              <a:t>They have recognised too that monitoring of conditions provides a more reliable approach to controlling microbial growth.</a:t>
            </a:r>
            <a:endParaRPr lang="en-AU" dirty="0"/>
          </a:p>
        </p:txBody>
      </p:sp>
      <p:sp>
        <p:nvSpPr>
          <p:cNvPr id="4" name="Slide Number Placeholder 3"/>
          <p:cNvSpPr>
            <a:spLocks noGrp="1"/>
          </p:cNvSpPr>
          <p:nvPr>
            <p:ph type="sldNum" sz="quarter" idx="10"/>
          </p:nvPr>
        </p:nvSpPr>
        <p:spPr/>
        <p:txBody>
          <a:bodyPr/>
          <a:lstStyle/>
          <a:p>
            <a:fld id="{56E05A1A-2D6A-4761-B94E-FC9E6A41CE3E}" type="slidenum">
              <a:rPr lang="en-AU" smtClean="0"/>
              <a:t>18</a:t>
            </a:fld>
            <a:endParaRPr lang="en-AU"/>
          </a:p>
        </p:txBody>
      </p:sp>
    </p:spTree>
    <p:extLst>
      <p:ext uri="{BB962C8B-B14F-4D97-AF65-F5344CB8AC3E}">
        <p14:creationId xmlns:p14="http://schemas.microsoft.com/office/powerpoint/2010/main" val="25794902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A strategy that</a:t>
            </a:r>
            <a:r>
              <a:rPr lang="en-AU" baseline="0" dirty="0" smtClean="0"/>
              <a:t> combines</a:t>
            </a:r>
          </a:p>
          <a:p>
            <a:endParaRPr lang="en-AU" baseline="0" dirty="0" smtClean="0"/>
          </a:p>
          <a:p>
            <a:pPr marL="231229" indent="-231229" defTabSz="924916">
              <a:buFont typeface="+mj-lt"/>
              <a:buAutoNum type="arabicPeriod"/>
            </a:pPr>
            <a:r>
              <a:rPr lang="en-AU" baseline="0" dirty="0" smtClean="0"/>
              <a:t>Recording of Data about system performance</a:t>
            </a:r>
          </a:p>
          <a:p>
            <a:pPr marL="231229" indent="-231229">
              <a:buFont typeface="+mj-lt"/>
              <a:buAutoNum type="arabicPeriod"/>
            </a:pPr>
            <a:r>
              <a:rPr lang="en-AU" baseline="0" dirty="0" smtClean="0"/>
              <a:t>Materials development</a:t>
            </a:r>
          </a:p>
          <a:p>
            <a:pPr marL="231229" indent="-231229">
              <a:buFont typeface="+mj-lt"/>
              <a:buAutoNum type="arabicPeriod"/>
            </a:pPr>
            <a:r>
              <a:rPr lang="en-AU" baseline="0" dirty="0" smtClean="0"/>
              <a:t>System design and product design</a:t>
            </a:r>
          </a:p>
          <a:p>
            <a:pPr marL="231229" indent="-231229">
              <a:buFont typeface="+mj-lt"/>
              <a:buAutoNum type="arabicPeriod"/>
            </a:pPr>
            <a:endParaRPr lang="en-AU" baseline="0" dirty="0" smtClean="0"/>
          </a:p>
          <a:p>
            <a:endParaRPr lang="en-AU" baseline="0" dirty="0" smtClean="0"/>
          </a:p>
          <a:p>
            <a:r>
              <a:rPr lang="en-AU" baseline="0" dirty="0" smtClean="0"/>
              <a:t>can change the way we face our common risks and minimise microbial growth</a:t>
            </a:r>
          </a:p>
          <a:p>
            <a:endParaRPr lang="en-AU" baseline="0" dirty="0" smtClean="0"/>
          </a:p>
        </p:txBody>
      </p:sp>
      <p:sp>
        <p:nvSpPr>
          <p:cNvPr id="4" name="Slide Number Placeholder 3"/>
          <p:cNvSpPr>
            <a:spLocks noGrp="1"/>
          </p:cNvSpPr>
          <p:nvPr>
            <p:ph type="sldNum" sz="quarter" idx="10"/>
          </p:nvPr>
        </p:nvSpPr>
        <p:spPr/>
        <p:txBody>
          <a:bodyPr/>
          <a:lstStyle/>
          <a:p>
            <a:fld id="{56E05A1A-2D6A-4761-B94E-FC9E6A41CE3E}" type="slidenum">
              <a:rPr lang="en-AU" smtClean="0"/>
              <a:t>19</a:t>
            </a:fld>
            <a:endParaRPr lang="en-AU"/>
          </a:p>
        </p:txBody>
      </p:sp>
    </p:spTree>
    <p:extLst>
      <p:ext uri="{BB962C8B-B14F-4D97-AF65-F5344CB8AC3E}">
        <p14:creationId xmlns:p14="http://schemas.microsoft.com/office/powerpoint/2010/main" val="22355180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4916" fontAlgn="ctr"/>
            <a:r>
              <a:rPr lang="en-AU" dirty="0"/>
              <a:t>Plumbing systems are complex and dynamic environments (particularly in Health Care) and if compromised will optimise microbial growth.</a:t>
            </a:r>
          </a:p>
          <a:p>
            <a:pPr defTabSz="924916" fontAlgn="ctr"/>
            <a:endParaRPr lang="en-AU" dirty="0"/>
          </a:p>
          <a:p>
            <a:pPr fontAlgn="ctr"/>
            <a:endParaRPr lang="en-AU" dirty="0"/>
          </a:p>
          <a:p>
            <a:pPr fontAlgn="ctr"/>
            <a:r>
              <a:rPr lang="en-AU" dirty="0"/>
              <a:t>In current plumbing systems (new or old), performance visibility is minimal due to a lack of operational data. Risk mitigation is highly reactionary and usually occurs after a health risk event or major system failure. </a:t>
            </a:r>
          </a:p>
          <a:p>
            <a:pPr fontAlgn="ctr"/>
            <a:endParaRPr lang="en-AU" dirty="0"/>
          </a:p>
          <a:p>
            <a:pPr fontAlgn="ctr"/>
            <a:r>
              <a:rPr lang="en-AU" dirty="0"/>
              <a:t>What if microbial growth risks could be mitigated through more preventative management of the system?</a:t>
            </a:r>
          </a:p>
          <a:p>
            <a:endParaRPr lang="en-AU" dirty="0"/>
          </a:p>
          <a:p>
            <a:r>
              <a:rPr lang="en-AU" dirty="0"/>
              <a:t>A </a:t>
            </a:r>
            <a:r>
              <a:rPr lang="en-AU" dirty="0" smtClean="0"/>
              <a:t>strategy that</a:t>
            </a:r>
            <a:r>
              <a:rPr lang="en-AU" baseline="0" dirty="0" smtClean="0"/>
              <a:t> combines the elements of </a:t>
            </a:r>
          </a:p>
          <a:p>
            <a:endParaRPr lang="en-AU" baseline="0" dirty="0" smtClean="0"/>
          </a:p>
          <a:p>
            <a:pPr marL="231229" indent="-231229">
              <a:buFont typeface="+mj-lt"/>
              <a:buAutoNum type="arabicPeriod"/>
            </a:pPr>
            <a:r>
              <a:rPr lang="en-AU" baseline="0" dirty="0" smtClean="0"/>
              <a:t>Materials development</a:t>
            </a:r>
          </a:p>
          <a:p>
            <a:pPr marL="231229" indent="-231229">
              <a:buFont typeface="+mj-lt"/>
              <a:buAutoNum type="arabicPeriod"/>
            </a:pPr>
            <a:endParaRPr lang="en-AU" baseline="0" dirty="0" smtClean="0"/>
          </a:p>
          <a:p>
            <a:pPr marL="231229" indent="-231229">
              <a:buFont typeface="+mj-lt"/>
              <a:buAutoNum type="arabicPeriod"/>
            </a:pPr>
            <a:r>
              <a:rPr lang="en-AU" baseline="0" dirty="0" smtClean="0"/>
              <a:t>System design and product design</a:t>
            </a:r>
          </a:p>
          <a:p>
            <a:pPr marL="231229" indent="-231229">
              <a:buFont typeface="+mj-lt"/>
              <a:buAutoNum type="arabicPeriod"/>
            </a:pPr>
            <a:endParaRPr lang="en-AU" baseline="0" dirty="0" smtClean="0"/>
          </a:p>
          <a:p>
            <a:pPr marL="231229" indent="-231229">
              <a:buFont typeface="+mj-lt"/>
              <a:buAutoNum type="arabicPeriod"/>
            </a:pPr>
            <a:r>
              <a:rPr lang="en-AU" baseline="0" dirty="0" smtClean="0"/>
              <a:t>Recording of Data about system performance</a:t>
            </a:r>
          </a:p>
          <a:p>
            <a:endParaRPr lang="en-AU" baseline="0" dirty="0" smtClean="0"/>
          </a:p>
          <a:p>
            <a:endParaRPr lang="en-AU" baseline="0" dirty="0" smtClean="0"/>
          </a:p>
          <a:p>
            <a:r>
              <a:rPr lang="en-AU" baseline="0" dirty="0" smtClean="0"/>
              <a:t>can change the way we face our common risks and minimise microbial growth conditions?</a:t>
            </a:r>
          </a:p>
          <a:p>
            <a:pPr fontAlgn="ctr"/>
            <a:endParaRPr lang="en-AU" dirty="0"/>
          </a:p>
          <a:p>
            <a:pPr fontAlgn="ctr"/>
            <a:endParaRPr lang="en-AU" dirty="0"/>
          </a:p>
          <a:p>
            <a:endParaRPr lang="en-AU" dirty="0"/>
          </a:p>
        </p:txBody>
      </p:sp>
      <p:sp>
        <p:nvSpPr>
          <p:cNvPr id="4" name="Slide Number Placeholder 3"/>
          <p:cNvSpPr>
            <a:spLocks noGrp="1"/>
          </p:cNvSpPr>
          <p:nvPr>
            <p:ph type="sldNum" sz="quarter" idx="10"/>
          </p:nvPr>
        </p:nvSpPr>
        <p:spPr/>
        <p:txBody>
          <a:bodyPr/>
          <a:lstStyle/>
          <a:p>
            <a:fld id="{56E05A1A-2D6A-4761-B94E-FC9E6A41CE3E}" type="slidenum">
              <a:rPr lang="en-AU" smtClean="0"/>
              <a:t>2</a:t>
            </a:fld>
            <a:endParaRPr lang="en-AU"/>
          </a:p>
        </p:txBody>
      </p:sp>
    </p:spTree>
    <p:extLst>
      <p:ext uri="{BB962C8B-B14F-4D97-AF65-F5344CB8AC3E}">
        <p14:creationId xmlns:p14="http://schemas.microsoft.com/office/powerpoint/2010/main" val="43482577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The real opportunity is</a:t>
            </a:r>
            <a:r>
              <a:rPr lang="en-AU" baseline="0" dirty="0" smtClean="0"/>
              <a:t> to bring together data and performance from a community of systems that can be used to further our knowledge, </a:t>
            </a:r>
          </a:p>
          <a:p>
            <a:endParaRPr lang="en-AU" baseline="0" dirty="0" smtClean="0"/>
          </a:p>
          <a:p>
            <a:r>
              <a:rPr lang="en-AU" baseline="0" dirty="0" smtClean="0"/>
              <a:t>improve our designs and create water management plans and systems that enhance the health safety and wellbeing of clients, staff and visitors alike.</a:t>
            </a:r>
          </a:p>
          <a:p>
            <a:endParaRPr lang="en-AU" baseline="0" dirty="0" smtClean="0"/>
          </a:p>
          <a:p>
            <a:r>
              <a:rPr lang="en-AU" baseline="0" dirty="0" smtClean="0"/>
              <a:t>Thanks you for everyone being here today – it’s a sign you are all willing to be a part of that community and together I think we can make a difference. </a:t>
            </a:r>
          </a:p>
          <a:p>
            <a:endParaRPr lang="en-AU" baseline="0" dirty="0" smtClean="0"/>
          </a:p>
          <a:p>
            <a:r>
              <a:rPr lang="en-AU" baseline="0" dirty="0" smtClean="0"/>
              <a:t>Michael and I are available for questions any time</a:t>
            </a:r>
          </a:p>
          <a:p>
            <a:endParaRPr lang="en-AU" baseline="0" dirty="0" smtClean="0"/>
          </a:p>
        </p:txBody>
      </p:sp>
      <p:sp>
        <p:nvSpPr>
          <p:cNvPr id="4" name="Slide Number Placeholder 3"/>
          <p:cNvSpPr>
            <a:spLocks noGrp="1"/>
          </p:cNvSpPr>
          <p:nvPr>
            <p:ph type="sldNum" sz="quarter" idx="10"/>
          </p:nvPr>
        </p:nvSpPr>
        <p:spPr/>
        <p:txBody>
          <a:bodyPr/>
          <a:lstStyle/>
          <a:p>
            <a:fld id="{56E05A1A-2D6A-4761-B94E-FC9E6A41CE3E}" type="slidenum">
              <a:rPr lang="en-AU" smtClean="0"/>
              <a:t>20</a:t>
            </a:fld>
            <a:endParaRPr lang="en-AU"/>
          </a:p>
        </p:txBody>
      </p:sp>
    </p:spTree>
    <p:extLst>
      <p:ext uri="{BB962C8B-B14F-4D97-AF65-F5344CB8AC3E}">
        <p14:creationId xmlns:p14="http://schemas.microsoft.com/office/powerpoint/2010/main" val="138939712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56E05A1A-2D6A-4761-B94E-FC9E6A41CE3E}" type="slidenum">
              <a:rPr lang="en-AU" smtClean="0"/>
              <a:t>21</a:t>
            </a:fld>
            <a:endParaRPr lang="en-AU"/>
          </a:p>
        </p:txBody>
      </p:sp>
    </p:spTree>
    <p:extLst>
      <p:ext uri="{BB962C8B-B14F-4D97-AF65-F5344CB8AC3E}">
        <p14:creationId xmlns:p14="http://schemas.microsoft.com/office/powerpoint/2010/main" val="6694626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4916"/>
            <a:r>
              <a:rPr lang="en-AU" dirty="0"/>
              <a:t>What’s important to recognise too is that microbial growth in plumbing systems represents a significant risk to both operational budgets and patient health. </a:t>
            </a:r>
          </a:p>
          <a:p>
            <a:pPr defTabSz="924916"/>
            <a:endParaRPr lang="en-AU" dirty="0"/>
          </a:p>
          <a:p>
            <a:pPr defTabSz="924916"/>
            <a:r>
              <a:rPr lang="en-AU" dirty="0"/>
              <a:t>The patient health risks are well documented and whilst my primary concern as I’m no doctor its not something I can expand on today. </a:t>
            </a:r>
          </a:p>
          <a:p>
            <a:pPr defTabSz="924916"/>
            <a:endParaRPr lang="en-AU" dirty="0"/>
          </a:p>
          <a:p>
            <a:pPr defTabSz="924916"/>
            <a:r>
              <a:rPr lang="en-AU" dirty="0"/>
              <a:t>I can however relate to the plumbing system.</a:t>
            </a:r>
          </a:p>
          <a:p>
            <a:endParaRPr lang="en-AU" dirty="0" smtClean="0"/>
          </a:p>
          <a:p>
            <a:endParaRPr lang="en-AU" dirty="0" smtClean="0"/>
          </a:p>
          <a:p>
            <a:r>
              <a:rPr lang="en-AU" dirty="0" smtClean="0"/>
              <a:t>The detection of legionella in a plumbing system should result</a:t>
            </a:r>
            <a:r>
              <a:rPr lang="en-AU" baseline="0" dirty="0" smtClean="0"/>
              <a:t> in remediation work and the use of Chlorine based and High Temperature Water Disinfection is common practice. Both of which can promote </a:t>
            </a:r>
            <a:r>
              <a:rPr lang="en-AU" dirty="0" smtClean="0"/>
              <a:t>Infrastructure Risks such</a:t>
            </a:r>
            <a:r>
              <a:rPr lang="en-AU" baseline="0" dirty="0" smtClean="0"/>
              <a:t> as:</a:t>
            </a:r>
          </a:p>
          <a:p>
            <a:endParaRPr lang="en-AU" baseline="0" dirty="0" smtClean="0"/>
          </a:p>
          <a:p>
            <a:r>
              <a:rPr lang="en-AU" baseline="0" dirty="0" smtClean="0"/>
              <a:t>damage or accelerated corrosion of pipework, leaking valves, overstressed connections and junctions and shortened product replacement schedules</a:t>
            </a:r>
          </a:p>
          <a:p>
            <a:endParaRPr lang="en-AU" baseline="0" dirty="0" smtClean="0"/>
          </a:p>
          <a:p>
            <a:r>
              <a:rPr lang="en-AU" baseline="0" dirty="0" smtClean="0"/>
              <a:t>Ultimately over the 20 or so year life of a facility this can greatly increase operational costs</a:t>
            </a:r>
          </a:p>
          <a:p>
            <a:endParaRPr lang="en-AU" dirty="0" smtClean="0"/>
          </a:p>
          <a:p>
            <a:endParaRPr lang="en-AU" dirty="0"/>
          </a:p>
        </p:txBody>
      </p:sp>
      <p:sp>
        <p:nvSpPr>
          <p:cNvPr id="4" name="Slide Number Placeholder 3"/>
          <p:cNvSpPr>
            <a:spLocks noGrp="1"/>
          </p:cNvSpPr>
          <p:nvPr>
            <p:ph type="sldNum" sz="quarter" idx="10"/>
          </p:nvPr>
        </p:nvSpPr>
        <p:spPr/>
        <p:txBody>
          <a:bodyPr/>
          <a:lstStyle/>
          <a:p>
            <a:fld id="{56E05A1A-2D6A-4761-B94E-FC9E6A41CE3E}" type="slidenum">
              <a:rPr lang="en-AU" smtClean="0"/>
              <a:t>3</a:t>
            </a:fld>
            <a:endParaRPr lang="en-AU"/>
          </a:p>
        </p:txBody>
      </p:sp>
    </p:spTree>
    <p:extLst>
      <p:ext uri="{BB962C8B-B14F-4D97-AF65-F5344CB8AC3E}">
        <p14:creationId xmlns:p14="http://schemas.microsoft.com/office/powerpoint/2010/main" val="28013531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There are a series of things (events, practices, operating</a:t>
            </a:r>
            <a:r>
              <a:rPr lang="en-AU" baseline="0" dirty="0" smtClean="0"/>
              <a:t> procedures </a:t>
            </a:r>
            <a:r>
              <a:rPr lang="en-AU" baseline="0" dirty="0" err="1" smtClean="0"/>
              <a:t>etc</a:t>
            </a:r>
            <a:r>
              <a:rPr lang="en-AU" baseline="0" dirty="0" smtClean="0"/>
              <a:t>) that can increase risks of microbial growth – and they are all relatively well known factors</a:t>
            </a:r>
          </a:p>
          <a:p>
            <a:endParaRPr lang="en-AU" baseline="0" dirty="0" smtClean="0"/>
          </a:p>
          <a:p>
            <a:r>
              <a:rPr lang="en-AU" b="1" baseline="0" dirty="0" smtClean="0"/>
              <a:t>Low flow</a:t>
            </a:r>
          </a:p>
          <a:p>
            <a:r>
              <a:rPr lang="en-AU" b="1" baseline="0" dirty="0" smtClean="0"/>
              <a:t>Inappropriate velocities</a:t>
            </a:r>
          </a:p>
          <a:p>
            <a:r>
              <a:rPr lang="en-AU" b="1" baseline="0" dirty="0" smtClean="0"/>
              <a:t>Thermal transfer (increasing or decreasing core temperatures)</a:t>
            </a:r>
          </a:p>
          <a:p>
            <a:r>
              <a:rPr lang="en-AU" b="1" baseline="0" dirty="0" smtClean="0"/>
              <a:t>Plumbing design (dead legs, low flow areas)</a:t>
            </a:r>
          </a:p>
          <a:p>
            <a:r>
              <a:rPr lang="en-AU" b="1" baseline="0" dirty="0" smtClean="0"/>
              <a:t>Maintenance intervention (or lack of)</a:t>
            </a:r>
          </a:p>
          <a:p>
            <a:r>
              <a:rPr lang="en-AU" b="1" baseline="0" dirty="0" smtClean="0"/>
              <a:t>Product design (low flow – a result of Green Star and Wels programs, short run time fixtures)</a:t>
            </a:r>
          </a:p>
          <a:p>
            <a:endParaRPr lang="en-AU" b="1" baseline="0" dirty="0" smtClean="0"/>
          </a:p>
          <a:p>
            <a:endParaRPr lang="en-AU" dirty="0"/>
          </a:p>
        </p:txBody>
      </p:sp>
      <p:sp>
        <p:nvSpPr>
          <p:cNvPr id="4" name="Slide Number Placeholder 3"/>
          <p:cNvSpPr>
            <a:spLocks noGrp="1"/>
          </p:cNvSpPr>
          <p:nvPr>
            <p:ph type="sldNum" sz="quarter" idx="10"/>
          </p:nvPr>
        </p:nvSpPr>
        <p:spPr/>
        <p:txBody>
          <a:bodyPr/>
          <a:lstStyle/>
          <a:p>
            <a:fld id="{56E05A1A-2D6A-4761-B94E-FC9E6A41CE3E}" type="slidenum">
              <a:rPr lang="en-AU" smtClean="0"/>
              <a:t>4</a:t>
            </a:fld>
            <a:endParaRPr lang="en-AU"/>
          </a:p>
        </p:txBody>
      </p:sp>
    </p:spTree>
    <p:extLst>
      <p:ext uri="{BB962C8B-B14F-4D97-AF65-F5344CB8AC3E}">
        <p14:creationId xmlns:p14="http://schemas.microsoft.com/office/powerpoint/2010/main" val="8151871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The trouble is we generally don’t have great data on these systems and how they are being used and</a:t>
            </a:r>
            <a:r>
              <a:rPr lang="en-AU" baseline="0" dirty="0" smtClean="0"/>
              <a:t> so we are unable to use this to guide our </a:t>
            </a:r>
            <a:r>
              <a:rPr lang="en-AU" dirty="0" smtClean="0"/>
              <a:t>decision making. </a:t>
            </a:r>
          </a:p>
          <a:p>
            <a:endParaRPr lang="en-AU" dirty="0" smtClean="0"/>
          </a:p>
          <a:p>
            <a:r>
              <a:rPr lang="en-AU" dirty="0" smtClean="0"/>
              <a:t>We are in fact stumbling along blindly in many cases</a:t>
            </a:r>
          </a:p>
          <a:p>
            <a:endParaRPr lang="en-AU" dirty="0" smtClean="0"/>
          </a:p>
          <a:p>
            <a:endParaRPr lang="en-AU" dirty="0" smtClean="0"/>
          </a:p>
          <a:p>
            <a:r>
              <a:rPr lang="en-AU" dirty="0" smtClean="0"/>
              <a:t>With the exception of say end of line</a:t>
            </a:r>
            <a:r>
              <a:rPr lang="en-AU" baseline="0" dirty="0" smtClean="0"/>
              <a:t> water sampling and testing which gives us visibility but of course does so too late!</a:t>
            </a:r>
            <a:endParaRPr lang="en-AU" dirty="0"/>
          </a:p>
        </p:txBody>
      </p:sp>
      <p:sp>
        <p:nvSpPr>
          <p:cNvPr id="4" name="Slide Number Placeholder 3"/>
          <p:cNvSpPr>
            <a:spLocks noGrp="1"/>
          </p:cNvSpPr>
          <p:nvPr>
            <p:ph type="sldNum" sz="quarter" idx="10"/>
          </p:nvPr>
        </p:nvSpPr>
        <p:spPr/>
        <p:txBody>
          <a:bodyPr/>
          <a:lstStyle/>
          <a:p>
            <a:fld id="{56E05A1A-2D6A-4761-B94E-FC9E6A41CE3E}" type="slidenum">
              <a:rPr lang="en-AU" smtClean="0"/>
              <a:t>5</a:t>
            </a:fld>
            <a:endParaRPr lang="en-AU"/>
          </a:p>
        </p:txBody>
      </p:sp>
    </p:spTree>
    <p:extLst>
      <p:ext uri="{BB962C8B-B14F-4D97-AF65-F5344CB8AC3E}">
        <p14:creationId xmlns:p14="http://schemas.microsoft.com/office/powerpoint/2010/main" val="19924945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4916"/>
            <a:r>
              <a:rPr lang="en-AU" dirty="0"/>
              <a:t>Smart Flow Intelligent water management systems provides visibility of the operational data of plumbing dynamics. </a:t>
            </a:r>
          </a:p>
          <a:p>
            <a:pPr defTabSz="924916"/>
            <a:endParaRPr lang="en-AU" dirty="0"/>
          </a:p>
          <a:p>
            <a:pPr defTabSz="924916"/>
            <a:r>
              <a:rPr lang="en-AU" dirty="0"/>
              <a:t>Recent field testing has provided insights into the operating performance of water systems in several major health care facilities.  </a:t>
            </a:r>
          </a:p>
          <a:p>
            <a:pPr defTabSz="924916"/>
            <a:endParaRPr lang="en-AU" dirty="0"/>
          </a:p>
          <a:p>
            <a:pPr defTabSz="924916"/>
            <a:r>
              <a:rPr lang="en-AU" dirty="0"/>
              <a:t>This data demonstrates that system dynamics are creating optimum conditions for microbial growth. </a:t>
            </a:r>
          </a:p>
          <a:p>
            <a:pPr defTabSz="924916"/>
            <a:endParaRPr lang="en-AU" dirty="0"/>
          </a:p>
          <a:p>
            <a:endParaRPr lang="en-AU" dirty="0"/>
          </a:p>
        </p:txBody>
      </p:sp>
      <p:sp>
        <p:nvSpPr>
          <p:cNvPr id="4" name="Slide Number Placeholder 3"/>
          <p:cNvSpPr>
            <a:spLocks noGrp="1"/>
          </p:cNvSpPr>
          <p:nvPr>
            <p:ph type="sldNum" sz="quarter" idx="10"/>
          </p:nvPr>
        </p:nvSpPr>
        <p:spPr/>
        <p:txBody>
          <a:bodyPr/>
          <a:lstStyle/>
          <a:p>
            <a:fld id="{56E05A1A-2D6A-4761-B94E-FC9E6A41CE3E}" type="slidenum">
              <a:rPr lang="en-AU" smtClean="0"/>
              <a:t>6</a:t>
            </a:fld>
            <a:endParaRPr lang="en-AU"/>
          </a:p>
        </p:txBody>
      </p:sp>
    </p:spTree>
    <p:extLst>
      <p:ext uri="{BB962C8B-B14F-4D97-AF65-F5344CB8AC3E}">
        <p14:creationId xmlns:p14="http://schemas.microsoft.com/office/powerpoint/2010/main" val="11595880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This graph shows Thermostatic Mixing Valves from a busy, major Sydney hospital </a:t>
            </a:r>
          </a:p>
          <a:p>
            <a:endParaRPr lang="en-AU" dirty="0" smtClean="0"/>
          </a:p>
          <a:p>
            <a:r>
              <a:rPr lang="en-AU" dirty="0" smtClean="0"/>
              <a:t>It shows those valves in the system that are being used</a:t>
            </a:r>
            <a:r>
              <a:rPr lang="en-AU" baseline="0" dirty="0" smtClean="0"/>
              <a:t> less than one minute per day (and as you can see nearly 25% of the valves installed have gone for 5 straight days at or below 1 minute of Flow) – </a:t>
            </a:r>
          </a:p>
          <a:p>
            <a:endParaRPr lang="en-AU" baseline="0" dirty="0" smtClean="0"/>
          </a:p>
          <a:p>
            <a:r>
              <a:rPr lang="en-AU" baseline="0" dirty="0" smtClean="0"/>
              <a:t>we do not have the flow volume across that period but clearly at 5lpm (as you might see out of a flow restricted – or “water saving” tap set) </a:t>
            </a:r>
          </a:p>
          <a:p>
            <a:endParaRPr lang="en-AU" baseline="0" dirty="0" smtClean="0"/>
          </a:p>
          <a:p>
            <a:r>
              <a:rPr lang="en-AU" baseline="0" dirty="0" smtClean="0"/>
              <a:t>one min of flow per day is not nearly enough to be reducing the risk of microbial growth</a:t>
            </a:r>
          </a:p>
          <a:p>
            <a:endParaRPr lang="en-AU" baseline="0" dirty="0" smtClean="0"/>
          </a:p>
        </p:txBody>
      </p:sp>
      <p:sp>
        <p:nvSpPr>
          <p:cNvPr id="4" name="Slide Number Placeholder 3"/>
          <p:cNvSpPr>
            <a:spLocks noGrp="1"/>
          </p:cNvSpPr>
          <p:nvPr>
            <p:ph type="sldNum" sz="quarter" idx="10"/>
          </p:nvPr>
        </p:nvSpPr>
        <p:spPr/>
        <p:txBody>
          <a:bodyPr/>
          <a:lstStyle/>
          <a:p>
            <a:fld id="{56E05A1A-2D6A-4761-B94E-FC9E6A41CE3E}" type="slidenum">
              <a:rPr lang="en-AU" smtClean="0"/>
              <a:t>7</a:t>
            </a:fld>
            <a:endParaRPr lang="en-AU"/>
          </a:p>
        </p:txBody>
      </p:sp>
    </p:spTree>
    <p:extLst>
      <p:ext uri="{BB962C8B-B14F-4D97-AF65-F5344CB8AC3E}">
        <p14:creationId xmlns:p14="http://schemas.microsoft.com/office/powerpoint/2010/main" val="16229173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This next graph</a:t>
            </a:r>
            <a:r>
              <a:rPr lang="en-AU" baseline="0" dirty="0" smtClean="0"/>
              <a:t> demonstrates a total use scenario per day and shows that there are over 130 valves being used less than 10 minutes per day. Many have not been used at all.</a:t>
            </a:r>
          </a:p>
          <a:p>
            <a:endParaRPr lang="en-AU" baseline="0" dirty="0" smtClean="0"/>
          </a:p>
          <a:p>
            <a:endParaRPr lang="en-AU" dirty="0"/>
          </a:p>
        </p:txBody>
      </p:sp>
      <p:sp>
        <p:nvSpPr>
          <p:cNvPr id="4" name="Slide Number Placeholder 3"/>
          <p:cNvSpPr>
            <a:spLocks noGrp="1"/>
          </p:cNvSpPr>
          <p:nvPr>
            <p:ph type="sldNum" sz="quarter" idx="10"/>
          </p:nvPr>
        </p:nvSpPr>
        <p:spPr/>
        <p:txBody>
          <a:bodyPr/>
          <a:lstStyle/>
          <a:p>
            <a:fld id="{56E05A1A-2D6A-4761-B94E-FC9E6A41CE3E}" type="slidenum">
              <a:rPr lang="en-AU" smtClean="0"/>
              <a:t>8</a:t>
            </a:fld>
            <a:endParaRPr lang="en-AU"/>
          </a:p>
        </p:txBody>
      </p:sp>
    </p:spTree>
    <p:extLst>
      <p:ext uri="{BB962C8B-B14F-4D97-AF65-F5344CB8AC3E}">
        <p14:creationId xmlns:p14="http://schemas.microsoft.com/office/powerpoint/2010/main" val="22394759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The</a:t>
            </a:r>
            <a:r>
              <a:rPr lang="en-AU" baseline="0" dirty="0" smtClean="0"/>
              <a:t> use of an individual fixture can also be affected by its position within a system </a:t>
            </a:r>
          </a:p>
          <a:p>
            <a:endParaRPr lang="en-AU" baseline="0" dirty="0" smtClean="0"/>
          </a:p>
          <a:p>
            <a:r>
              <a:rPr lang="en-AU" baseline="0" dirty="0" smtClean="0"/>
              <a:t>This example shows one of the most highly utilised public washroom facilities in the country and demonstrates that not all fixtures are getting the same levels of use. This may be based on maintenance regimes, lighting, leaks, blockages or other such deterrents to using an end of line fitting. </a:t>
            </a:r>
          </a:p>
          <a:p>
            <a:endParaRPr lang="en-AU" baseline="0" dirty="0" smtClean="0"/>
          </a:p>
          <a:p>
            <a:r>
              <a:rPr lang="en-AU" baseline="0" dirty="0" smtClean="0"/>
              <a:t>In a hospital environment this may be a rarely used staff sink or a hand basin or a part of a ward that is reserved for special patients and thus not used often.</a:t>
            </a:r>
            <a:endParaRPr lang="en-AU" dirty="0"/>
          </a:p>
        </p:txBody>
      </p:sp>
      <p:sp>
        <p:nvSpPr>
          <p:cNvPr id="4" name="Slide Number Placeholder 3"/>
          <p:cNvSpPr>
            <a:spLocks noGrp="1"/>
          </p:cNvSpPr>
          <p:nvPr>
            <p:ph type="sldNum" sz="quarter" idx="10"/>
          </p:nvPr>
        </p:nvSpPr>
        <p:spPr/>
        <p:txBody>
          <a:bodyPr/>
          <a:lstStyle/>
          <a:p>
            <a:fld id="{56E05A1A-2D6A-4761-B94E-FC9E6A41CE3E}" type="slidenum">
              <a:rPr lang="en-AU" smtClean="0"/>
              <a:t>9</a:t>
            </a:fld>
            <a:endParaRPr lang="en-AU"/>
          </a:p>
        </p:txBody>
      </p:sp>
    </p:spTree>
    <p:extLst>
      <p:ext uri="{BB962C8B-B14F-4D97-AF65-F5344CB8AC3E}">
        <p14:creationId xmlns:p14="http://schemas.microsoft.com/office/powerpoint/2010/main" val="38579799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2F5A089B-6049-4178-80C2-72B2D3CEE5AC}" type="datetimeFigureOut">
              <a:rPr lang="en-AU" smtClean="0"/>
              <a:t>11/11/2016</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1CBB0AEB-C989-4F5A-B33C-2E9980D5DED7}" type="slidenum">
              <a:rPr lang="en-AU" smtClean="0"/>
              <a:t>‹#›</a:t>
            </a:fld>
            <a:endParaRPr lang="en-AU"/>
          </a:p>
        </p:txBody>
      </p:sp>
    </p:spTree>
    <p:extLst>
      <p:ext uri="{BB962C8B-B14F-4D97-AF65-F5344CB8AC3E}">
        <p14:creationId xmlns:p14="http://schemas.microsoft.com/office/powerpoint/2010/main" val="11669483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2F5A089B-6049-4178-80C2-72B2D3CEE5AC}" type="datetimeFigureOut">
              <a:rPr lang="en-AU" smtClean="0"/>
              <a:t>11/11/2016</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1CBB0AEB-C989-4F5A-B33C-2E9980D5DED7}" type="slidenum">
              <a:rPr lang="en-AU" smtClean="0"/>
              <a:t>‹#›</a:t>
            </a:fld>
            <a:endParaRPr lang="en-AU"/>
          </a:p>
        </p:txBody>
      </p:sp>
    </p:spTree>
    <p:extLst>
      <p:ext uri="{BB962C8B-B14F-4D97-AF65-F5344CB8AC3E}">
        <p14:creationId xmlns:p14="http://schemas.microsoft.com/office/powerpoint/2010/main" val="40443661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2F5A089B-6049-4178-80C2-72B2D3CEE5AC}" type="datetimeFigureOut">
              <a:rPr lang="en-AU" smtClean="0"/>
              <a:t>11/11/2016</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1CBB0AEB-C989-4F5A-B33C-2E9980D5DED7}" type="slidenum">
              <a:rPr lang="en-AU" smtClean="0"/>
              <a:t>‹#›</a:t>
            </a:fld>
            <a:endParaRPr lang="en-AU"/>
          </a:p>
        </p:txBody>
      </p:sp>
    </p:spTree>
    <p:extLst>
      <p:ext uri="{BB962C8B-B14F-4D97-AF65-F5344CB8AC3E}">
        <p14:creationId xmlns:p14="http://schemas.microsoft.com/office/powerpoint/2010/main" val="21261439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2F5A089B-6049-4178-80C2-72B2D3CEE5AC}" type="datetimeFigureOut">
              <a:rPr lang="en-AU" smtClean="0"/>
              <a:t>11/11/2016</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1CBB0AEB-C989-4F5A-B33C-2E9980D5DED7}" type="slidenum">
              <a:rPr lang="en-AU" smtClean="0"/>
              <a:t>‹#›</a:t>
            </a:fld>
            <a:endParaRPr lang="en-AU"/>
          </a:p>
        </p:txBody>
      </p:sp>
    </p:spTree>
    <p:extLst>
      <p:ext uri="{BB962C8B-B14F-4D97-AF65-F5344CB8AC3E}">
        <p14:creationId xmlns:p14="http://schemas.microsoft.com/office/powerpoint/2010/main" val="2308423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F5A089B-6049-4178-80C2-72B2D3CEE5AC}" type="datetimeFigureOut">
              <a:rPr lang="en-AU" smtClean="0"/>
              <a:t>11/11/2016</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1CBB0AEB-C989-4F5A-B33C-2E9980D5DED7}" type="slidenum">
              <a:rPr lang="en-AU" smtClean="0"/>
              <a:t>‹#›</a:t>
            </a:fld>
            <a:endParaRPr lang="en-AU"/>
          </a:p>
        </p:txBody>
      </p:sp>
    </p:spTree>
    <p:extLst>
      <p:ext uri="{BB962C8B-B14F-4D97-AF65-F5344CB8AC3E}">
        <p14:creationId xmlns:p14="http://schemas.microsoft.com/office/powerpoint/2010/main" val="9929930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2F5A089B-6049-4178-80C2-72B2D3CEE5AC}" type="datetimeFigureOut">
              <a:rPr lang="en-AU" smtClean="0"/>
              <a:t>11/11/2016</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1CBB0AEB-C989-4F5A-B33C-2E9980D5DED7}" type="slidenum">
              <a:rPr lang="en-AU" smtClean="0"/>
              <a:t>‹#›</a:t>
            </a:fld>
            <a:endParaRPr lang="en-AU"/>
          </a:p>
        </p:txBody>
      </p:sp>
    </p:spTree>
    <p:extLst>
      <p:ext uri="{BB962C8B-B14F-4D97-AF65-F5344CB8AC3E}">
        <p14:creationId xmlns:p14="http://schemas.microsoft.com/office/powerpoint/2010/main" val="10059704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Date Placeholder 6"/>
          <p:cNvSpPr>
            <a:spLocks noGrp="1"/>
          </p:cNvSpPr>
          <p:nvPr>
            <p:ph type="dt" sz="half" idx="10"/>
          </p:nvPr>
        </p:nvSpPr>
        <p:spPr/>
        <p:txBody>
          <a:bodyPr/>
          <a:lstStyle/>
          <a:p>
            <a:fld id="{2F5A089B-6049-4178-80C2-72B2D3CEE5AC}" type="datetimeFigureOut">
              <a:rPr lang="en-AU" smtClean="0"/>
              <a:t>11/11/2016</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1CBB0AEB-C989-4F5A-B33C-2E9980D5DED7}" type="slidenum">
              <a:rPr lang="en-AU" smtClean="0"/>
              <a:t>‹#›</a:t>
            </a:fld>
            <a:endParaRPr lang="en-AU"/>
          </a:p>
        </p:txBody>
      </p:sp>
    </p:spTree>
    <p:extLst>
      <p:ext uri="{BB962C8B-B14F-4D97-AF65-F5344CB8AC3E}">
        <p14:creationId xmlns:p14="http://schemas.microsoft.com/office/powerpoint/2010/main" val="42014511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Date Placeholder 2"/>
          <p:cNvSpPr>
            <a:spLocks noGrp="1"/>
          </p:cNvSpPr>
          <p:nvPr>
            <p:ph type="dt" sz="half" idx="10"/>
          </p:nvPr>
        </p:nvSpPr>
        <p:spPr/>
        <p:txBody>
          <a:bodyPr/>
          <a:lstStyle/>
          <a:p>
            <a:fld id="{2F5A089B-6049-4178-80C2-72B2D3CEE5AC}" type="datetimeFigureOut">
              <a:rPr lang="en-AU" smtClean="0"/>
              <a:t>11/11/2016</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1CBB0AEB-C989-4F5A-B33C-2E9980D5DED7}" type="slidenum">
              <a:rPr lang="en-AU" smtClean="0"/>
              <a:t>‹#›</a:t>
            </a:fld>
            <a:endParaRPr lang="en-AU"/>
          </a:p>
        </p:txBody>
      </p:sp>
    </p:spTree>
    <p:extLst>
      <p:ext uri="{BB962C8B-B14F-4D97-AF65-F5344CB8AC3E}">
        <p14:creationId xmlns:p14="http://schemas.microsoft.com/office/powerpoint/2010/main" val="10276426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F5A089B-6049-4178-80C2-72B2D3CEE5AC}" type="datetimeFigureOut">
              <a:rPr lang="en-AU" smtClean="0"/>
              <a:t>11/11/2016</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1CBB0AEB-C989-4F5A-B33C-2E9980D5DED7}" type="slidenum">
              <a:rPr lang="en-AU" smtClean="0"/>
              <a:t>‹#›</a:t>
            </a:fld>
            <a:endParaRPr lang="en-AU"/>
          </a:p>
        </p:txBody>
      </p:sp>
    </p:spTree>
    <p:extLst>
      <p:ext uri="{BB962C8B-B14F-4D97-AF65-F5344CB8AC3E}">
        <p14:creationId xmlns:p14="http://schemas.microsoft.com/office/powerpoint/2010/main" val="21051836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F5A089B-6049-4178-80C2-72B2D3CEE5AC}" type="datetimeFigureOut">
              <a:rPr lang="en-AU" smtClean="0"/>
              <a:t>11/11/2016</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1CBB0AEB-C989-4F5A-B33C-2E9980D5DED7}" type="slidenum">
              <a:rPr lang="en-AU" smtClean="0"/>
              <a:t>‹#›</a:t>
            </a:fld>
            <a:endParaRPr lang="en-AU"/>
          </a:p>
        </p:txBody>
      </p:sp>
    </p:spTree>
    <p:extLst>
      <p:ext uri="{BB962C8B-B14F-4D97-AF65-F5344CB8AC3E}">
        <p14:creationId xmlns:p14="http://schemas.microsoft.com/office/powerpoint/2010/main" val="27634912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F5A089B-6049-4178-80C2-72B2D3CEE5AC}" type="datetimeFigureOut">
              <a:rPr lang="en-AU" smtClean="0"/>
              <a:t>11/11/2016</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1CBB0AEB-C989-4F5A-B33C-2E9980D5DED7}" type="slidenum">
              <a:rPr lang="en-AU" smtClean="0"/>
              <a:t>‹#›</a:t>
            </a:fld>
            <a:endParaRPr lang="en-AU"/>
          </a:p>
        </p:txBody>
      </p:sp>
    </p:spTree>
    <p:extLst>
      <p:ext uri="{BB962C8B-B14F-4D97-AF65-F5344CB8AC3E}">
        <p14:creationId xmlns:p14="http://schemas.microsoft.com/office/powerpoint/2010/main" val="20907862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AU"/>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F5A089B-6049-4178-80C2-72B2D3CEE5AC}" type="datetimeFigureOut">
              <a:rPr lang="en-AU" smtClean="0"/>
              <a:t>11/11/2016</a:t>
            </a:fld>
            <a:endParaRPr lang="en-AU"/>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CBB0AEB-C989-4F5A-B33C-2E9980D5DED7}" type="slidenum">
              <a:rPr lang="en-AU" smtClean="0"/>
              <a:t>‹#›</a:t>
            </a:fld>
            <a:endParaRPr lang="en-AU"/>
          </a:p>
        </p:txBody>
      </p:sp>
    </p:spTree>
    <p:extLst>
      <p:ext uri="{BB962C8B-B14F-4D97-AF65-F5344CB8AC3E}">
        <p14:creationId xmlns:p14="http://schemas.microsoft.com/office/powerpoint/2010/main" val="47179104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12.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tiff"/><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tiff"/></Relationships>
</file>

<file path=ppt/slides/_rels/slide14.xml.rels><?xml version="1.0" encoding="UTF-8" standalone="yes"?>
<Relationships xmlns="http://schemas.openxmlformats.org/package/2006/relationships"><Relationship Id="rId8" Type="http://schemas.openxmlformats.org/officeDocument/2006/relationships/image" Target="../media/image22.jpeg"/><Relationship Id="rId3" Type="http://schemas.openxmlformats.org/officeDocument/2006/relationships/image" Target="../media/image17.jpeg"/><Relationship Id="rId7" Type="http://schemas.openxmlformats.org/officeDocument/2006/relationships/image" Target="../media/image21.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s>
</file>

<file path=ppt/slides/_rels/slide15.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25.jpg"/><Relationship Id="rId4" Type="http://schemas.openxmlformats.org/officeDocument/2006/relationships/image" Target="../media/image24.JPG"/></Relationships>
</file>

<file path=ppt/slides/_rels/slide1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1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3898776" cy="5890666"/>
          </a:xfrm>
        </p:spPr>
        <p:txBody>
          <a:bodyPr>
            <a:normAutofit fontScale="90000"/>
          </a:bodyPr>
          <a:lstStyle/>
          <a:p>
            <a:r>
              <a:rPr lang="en-AU" sz="3600" b="1" dirty="0" smtClean="0">
                <a:solidFill>
                  <a:srgbClr val="0070C0"/>
                </a:solidFill>
              </a:rPr>
              <a:t>What </a:t>
            </a:r>
            <a:r>
              <a:rPr lang="en-AU" sz="3600" b="1" dirty="0">
                <a:solidFill>
                  <a:srgbClr val="0070C0"/>
                </a:solidFill>
              </a:rPr>
              <a:t>if microbial growth risks could be mitigated through </a:t>
            </a:r>
            <a:r>
              <a:rPr lang="en-AU" sz="3600" b="1" dirty="0" smtClean="0">
                <a:solidFill>
                  <a:srgbClr val="0070C0"/>
                </a:solidFill>
              </a:rPr>
              <a:t>a new approach to preventative </a:t>
            </a:r>
            <a:r>
              <a:rPr lang="en-AU" sz="3600" b="1" dirty="0">
                <a:solidFill>
                  <a:srgbClr val="0070C0"/>
                </a:solidFill>
              </a:rPr>
              <a:t>management of the system?</a:t>
            </a:r>
            <a:r>
              <a:rPr lang="en-AU" sz="3600" dirty="0">
                <a:solidFill>
                  <a:srgbClr val="0070C0"/>
                </a:solidFill>
              </a:rPr>
              <a:t/>
            </a:r>
            <a:br>
              <a:rPr lang="en-AU" sz="3600" dirty="0">
                <a:solidFill>
                  <a:srgbClr val="0070C0"/>
                </a:solidFill>
              </a:rPr>
            </a:br>
            <a:r>
              <a:rPr lang="en-AU" sz="3600" dirty="0" smtClean="0">
                <a:solidFill>
                  <a:srgbClr val="0070C0"/>
                </a:solidFill>
              </a:rPr>
              <a:t/>
            </a:r>
            <a:br>
              <a:rPr lang="en-AU" sz="3600" dirty="0" smtClean="0">
                <a:solidFill>
                  <a:srgbClr val="0070C0"/>
                </a:solidFill>
              </a:rPr>
            </a:br>
            <a:r>
              <a:rPr lang="en-AU" sz="3600" dirty="0" smtClean="0">
                <a:solidFill>
                  <a:srgbClr val="0070C0"/>
                </a:solidFill>
              </a:rPr>
              <a:t>Adam Degnan </a:t>
            </a:r>
            <a:br>
              <a:rPr lang="en-AU" sz="3600" dirty="0" smtClean="0">
                <a:solidFill>
                  <a:srgbClr val="0070C0"/>
                </a:solidFill>
              </a:rPr>
            </a:br>
            <a:r>
              <a:rPr lang="en-AU" sz="3600" dirty="0" smtClean="0">
                <a:solidFill>
                  <a:srgbClr val="0070C0"/>
                </a:solidFill>
              </a:rPr>
              <a:t>Managing Director</a:t>
            </a:r>
            <a:br>
              <a:rPr lang="en-AU" sz="3600" dirty="0" smtClean="0">
                <a:solidFill>
                  <a:srgbClr val="0070C0"/>
                </a:solidFill>
              </a:rPr>
            </a:br>
            <a:r>
              <a:rPr lang="en-AU" sz="3600" dirty="0" smtClean="0">
                <a:solidFill>
                  <a:srgbClr val="0070C0"/>
                </a:solidFill>
              </a:rPr>
              <a:t>Enware</a:t>
            </a:r>
            <a:endParaRPr lang="en-AU" b="1" dirty="0">
              <a:solidFill>
                <a:srgbClr val="0070C0"/>
              </a:solidFill>
            </a:endParaRPr>
          </a:p>
        </p:txBody>
      </p:sp>
      <p:pic>
        <p:nvPicPr>
          <p:cNvPr id="5"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572000" y="285994"/>
            <a:ext cx="4114800" cy="5814524"/>
          </a:xfrm>
        </p:spPr>
      </p:pic>
    </p:spTree>
    <p:extLst>
      <p:ext uri="{BB962C8B-B14F-4D97-AF65-F5344CB8AC3E}">
        <p14:creationId xmlns:p14="http://schemas.microsoft.com/office/powerpoint/2010/main" val="309727397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7544" y="528972"/>
            <a:ext cx="8079107" cy="57083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1723228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908720"/>
            <a:ext cx="8229600" cy="1143000"/>
          </a:xfrm>
        </p:spPr>
        <p:txBody>
          <a:bodyPr>
            <a:normAutofit fontScale="90000"/>
          </a:bodyPr>
          <a:lstStyle/>
          <a:p>
            <a:r>
              <a:rPr lang="en-AU" b="1" dirty="0" smtClean="0">
                <a:solidFill>
                  <a:srgbClr val="0070C0"/>
                </a:solidFill>
              </a:rPr>
              <a:t>Research Collaboration</a:t>
            </a:r>
            <a:br>
              <a:rPr lang="en-AU" b="1" dirty="0" smtClean="0">
                <a:solidFill>
                  <a:srgbClr val="0070C0"/>
                </a:solidFill>
              </a:rPr>
            </a:br>
            <a:r>
              <a:rPr lang="en-AU" b="1" dirty="0" smtClean="0">
                <a:solidFill>
                  <a:srgbClr val="0070C0"/>
                </a:solidFill>
              </a:rPr>
              <a:t> </a:t>
            </a:r>
            <a:r>
              <a:rPr lang="en-AU" sz="2700" b="1" dirty="0" smtClean="0">
                <a:solidFill>
                  <a:srgbClr val="0070C0"/>
                </a:solidFill>
              </a:rPr>
              <a:t>Professor  Michael </a:t>
            </a:r>
            <a:r>
              <a:rPr lang="en-AU" sz="2700" b="1" dirty="0">
                <a:solidFill>
                  <a:srgbClr val="0070C0"/>
                </a:solidFill>
              </a:rPr>
              <a:t>Higgins </a:t>
            </a:r>
            <a:br>
              <a:rPr lang="en-AU" sz="2700" b="1" dirty="0">
                <a:solidFill>
                  <a:srgbClr val="0070C0"/>
                </a:solidFill>
              </a:rPr>
            </a:br>
            <a:endParaRPr lang="en-AU" b="1" dirty="0">
              <a:solidFill>
                <a:srgbClr val="0070C0"/>
              </a:solidFill>
            </a:endParaRPr>
          </a:p>
        </p:txBody>
      </p:sp>
      <p:sp>
        <p:nvSpPr>
          <p:cNvPr id="4" name="TextBox 3"/>
          <p:cNvSpPr txBox="1"/>
          <p:nvPr/>
        </p:nvSpPr>
        <p:spPr>
          <a:xfrm>
            <a:off x="323528" y="1556793"/>
            <a:ext cx="2880320" cy="2123658"/>
          </a:xfrm>
          <a:prstGeom prst="rect">
            <a:avLst/>
          </a:prstGeom>
          <a:noFill/>
        </p:spPr>
        <p:txBody>
          <a:bodyPr wrap="square" rtlCol="0">
            <a:spAutoFit/>
          </a:bodyPr>
          <a:lstStyle/>
          <a:p>
            <a:pPr algn="ctr"/>
            <a:endParaRPr lang="en-AU" sz="3200" b="1" dirty="0" smtClean="0">
              <a:solidFill>
                <a:srgbClr val="0070C0"/>
              </a:solidFill>
            </a:endParaRPr>
          </a:p>
          <a:p>
            <a:pPr algn="ctr"/>
            <a:endParaRPr lang="en-AU" sz="3200" b="1" dirty="0" smtClean="0">
              <a:solidFill>
                <a:srgbClr val="0070C0"/>
              </a:solidFill>
            </a:endParaRPr>
          </a:p>
          <a:p>
            <a:pPr algn="ctr"/>
            <a:endParaRPr lang="en-AU" sz="3200" b="1" dirty="0">
              <a:solidFill>
                <a:srgbClr val="0070C0"/>
              </a:solidFill>
            </a:endParaRPr>
          </a:p>
          <a:p>
            <a:pPr algn="ctr"/>
            <a:endParaRPr lang="en-AU" sz="3600" b="1" dirty="0"/>
          </a:p>
        </p:txBody>
      </p:sp>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304244" y="3841791"/>
            <a:ext cx="3962086" cy="817815"/>
          </a:xfrm>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148064" y="3715991"/>
            <a:ext cx="3646556" cy="1069416"/>
          </a:xfrm>
          <a:prstGeom prst="rect">
            <a:avLst/>
          </a:prstGeom>
        </p:spPr>
      </p:pic>
    </p:spTree>
    <p:extLst>
      <p:ext uri="{BB962C8B-B14F-4D97-AF65-F5344CB8AC3E}">
        <p14:creationId xmlns:p14="http://schemas.microsoft.com/office/powerpoint/2010/main" val="21156013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3528" y="260648"/>
            <a:ext cx="8568952" cy="6323724"/>
          </a:xfrm>
          <a:prstGeom prst="rect">
            <a:avLst/>
          </a:prstGeom>
        </p:spPr>
      </p:pic>
    </p:spTree>
    <p:extLst>
      <p:ext uri="{BB962C8B-B14F-4D97-AF65-F5344CB8AC3E}">
        <p14:creationId xmlns:p14="http://schemas.microsoft.com/office/powerpoint/2010/main" val="137789297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AU" sz="3200" b="1" dirty="0" smtClean="0">
                <a:solidFill>
                  <a:srgbClr val="0070C0"/>
                </a:solidFill>
              </a:rPr>
              <a:t>Understanding Bacterial Responses to Materials</a:t>
            </a:r>
            <a:endParaRPr lang="en-AU" sz="3200" b="1" dirty="0">
              <a:solidFill>
                <a:srgbClr val="0070C0"/>
              </a:solidFill>
            </a:endParaRPr>
          </a:p>
        </p:txBody>
      </p:sp>
      <p:pic>
        <p:nvPicPr>
          <p:cNvPr id="2050" name="Picture 2" descr="E:\Tiffs\Experiment_001.lif_Saturday Sampling 1 hr samples 10mM001Snapshot3_ch00.t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13598" y="3846462"/>
            <a:ext cx="2678882" cy="2678882"/>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E:\Tiffs\Experiment_001.lif_Saturday Sampling 1 hr samples culture plastic control006Snapshot2_ch00.ti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47850" y="3846462"/>
            <a:ext cx="2678882" cy="2678882"/>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3838068" y="3918470"/>
            <a:ext cx="4968552" cy="338554"/>
          </a:xfrm>
          <a:prstGeom prst="rect">
            <a:avLst/>
          </a:prstGeom>
          <a:noFill/>
        </p:spPr>
        <p:txBody>
          <a:bodyPr wrap="square" rtlCol="0">
            <a:spAutoFit/>
          </a:bodyPr>
          <a:lstStyle/>
          <a:p>
            <a:r>
              <a:rPr lang="en-AU" sz="1600" dirty="0" smtClean="0">
                <a:solidFill>
                  <a:schemeClr val="bg1"/>
                </a:solidFill>
              </a:rPr>
              <a:t>   Control Surface                            Anti-bacterial Surface</a:t>
            </a:r>
            <a:endParaRPr lang="en-AU" sz="1600" dirty="0">
              <a:solidFill>
                <a:schemeClr val="bg1"/>
              </a:solidFill>
            </a:endParaRPr>
          </a:p>
        </p:txBody>
      </p:sp>
      <p:sp>
        <p:nvSpPr>
          <p:cNvPr id="5" name="AutoShape 2" descr="Image result for confocal microscope"/>
          <p:cNvSpPr>
            <a:spLocks noChangeAspect="1" noChangeArrowheads="1"/>
          </p:cNvSpPr>
          <p:nvPr/>
        </p:nvSpPr>
        <p:spPr bwMode="auto">
          <a:xfrm>
            <a:off x="431547" y="714074"/>
            <a:ext cx="2895600" cy="180022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2773" y="3918470"/>
            <a:ext cx="3119968" cy="1944216"/>
          </a:xfrm>
          <a:prstGeom prst="rect">
            <a:avLst/>
          </a:prstGeom>
        </p:spPr>
      </p:pic>
      <p:sp>
        <p:nvSpPr>
          <p:cNvPr id="7" name="TextBox 6"/>
          <p:cNvSpPr txBox="1"/>
          <p:nvPr/>
        </p:nvSpPr>
        <p:spPr>
          <a:xfrm>
            <a:off x="457200" y="1700808"/>
            <a:ext cx="8939336" cy="400110"/>
          </a:xfrm>
          <a:prstGeom prst="rect">
            <a:avLst/>
          </a:prstGeom>
          <a:noFill/>
        </p:spPr>
        <p:txBody>
          <a:bodyPr wrap="square" rtlCol="0">
            <a:spAutoFit/>
          </a:bodyPr>
          <a:lstStyle/>
          <a:p>
            <a:r>
              <a:rPr lang="en-AU" sz="2000" dirty="0">
                <a:solidFill>
                  <a:srgbClr val="0070C0"/>
                </a:solidFill>
              </a:rPr>
              <a:t>C</a:t>
            </a:r>
            <a:r>
              <a:rPr lang="en-AU" sz="2000" dirty="0" smtClean="0">
                <a:solidFill>
                  <a:srgbClr val="0070C0"/>
                </a:solidFill>
              </a:rPr>
              <a:t>ell viability (live/dead staining), bacterial growth, adhesion, biofilm formation</a:t>
            </a:r>
            <a:endParaRPr lang="en-AU" sz="2000" dirty="0">
              <a:solidFill>
                <a:srgbClr val="0070C0"/>
              </a:solidFill>
            </a:endParaRPr>
          </a:p>
        </p:txBody>
      </p:sp>
      <p:sp>
        <p:nvSpPr>
          <p:cNvPr id="8" name="Rounded Rectangle 7"/>
          <p:cNvSpPr/>
          <p:nvPr/>
        </p:nvSpPr>
        <p:spPr>
          <a:xfrm>
            <a:off x="107504" y="2953735"/>
            <a:ext cx="8924633" cy="3904265"/>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9" name="TextBox 8"/>
          <p:cNvSpPr txBox="1"/>
          <p:nvPr/>
        </p:nvSpPr>
        <p:spPr>
          <a:xfrm>
            <a:off x="179512" y="3140968"/>
            <a:ext cx="8712968" cy="369332"/>
          </a:xfrm>
          <a:prstGeom prst="rect">
            <a:avLst/>
          </a:prstGeom>
          <a:noFill/>
        </p:spPr>
        <p:txBody>
          <a:bodyPr wrap="square" rtlCol="0">
            <a:spAutoFit/>
          </a:bodyPr>
          <a:lstStyle/>
          <a:p>
            <a:pPr algn="ctr"/>
            <a:r>
              <a:rPr lang="en-AU" dirty="0" smtClean="0">
                <a:solidFill>
                  <a:srgbClr val="0070C0"/>
                </a:solidFill>
              </a:rPr>
              <a:t>Live (Green)/Dead (Red) Bacterial Staining</a:t>
            </a:r>
          </a:p>
        </p:txBody>
      </p:sp>
    </p:spTree>
    <p:extLst>
      <p:ext uri="{BB962C8B-B14F-4D97-AF65-F5344CB8AC3E}">
        <p14:creationId xmlns:p14="http://schemas.microsoft.com/office/powerpoint/2010/main" val="122218143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5400000">
            <a:off x="265630" y="2000638"/>
            <a:ext cx="1777588" cy="13331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descr="C:\Users\pmolino\Dropbox\2016\Enware Project\image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44608" y="3556028"/>
            <a:ext cx="1440661" cy="1922209"/>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398340" y="1202657"/>
            <a:ext cx="1512167" cy="461665"/>
          </a:xfrm>
          <a:prstGeom prst="rect">
            <a:avLst/>
          </a:prstGeom>
          <a:noFill/>
        </p:spPr>
        <p:txBody>
          <a:bodyPr wrap="square" rtlCol="0">
            <a:spAutoFit/>
          </a:bodyPr>
          <a:lstStyle/>
          <a:p>
            <a:pPr algn="ctr"/>
            <a:r>
              <a:rPr lang="en-AU" sz="1200" b="1" dirty="0" smtClean="0">
                <a:solidFill>
                  <a:srgbClr val="0070C0"/>
                </a:solidFill>
              </a:rPr>
              <a:t>Raw Thermoplastic Materials</a:t>
            </a:r>
            <a:endParaRPr lang="en-AU" sz="1200" b="1" dirty="0">
              <a:solidFill>
                <a:srgbClr val="0070C0"/>
              </a:solidFill>
            </a:endParaRPr>
          </a:p>
        </p:txBody>
      </p:sp>
      <p:sp>
        <p:nvSpPr>
          <p:cNvPr id="15" name="TextBox 14"/>
          <p:cNvSpPr txBox="1"/>
          <p:nvPr/>
        </p:nvSpPr>
        <p:spPr>
          <a:xfrm>
            <a:off x="1601095" y="6160028"/>
            <a:ext cx="1786612" cy="646331"/>
          </a:xfrm>
          <a:prstGeom prst="rect">
            <a:avLst/>
          </a:prstGeom>
          <a:noFill/>
        </p:spPr>
        <p:txBody>
          <a:bodyPr wrap="square" rtlCol="0">
            <a:spAutoFit/>
          </a:bodyPr>
          <a:lstStyle/>
          <a:p>
            <a:pPr algn="ctr"/>
            <a:r>
              <a:rPr lang="en-AU" sz="1200" b="1" dirty="0" smtClean="0">
                <a:solidFill>
                  <a:srgbClr val="0070C0"/>
                </a:solidFill>
              </a:rPr>
              <a:t>Materials Processing:</a:t>
            </a:r>
          </a:p>
          <a:p>
            <a:pPr algn="ctr"/>
            <a:r>
              <a:rPr lang="en-AU" sz="1200" b="1" dirty="0" smtClean="0">
                <a:solidFill>
                  <a:srgbClr val="0070C0"/>
                </a:solidFill>
              </a:rPr>
              <a:t>Twin Screw Extruding System</a:t>
            </a:r>
            <a:endParaRPr lang="en-AU" sz="1200" b="1" dirty="0">
              <a:solidFill>
                <a:srgbClr val="0070C0"/>
              </a:solidFill>
            </a:endParaRPr>
          </a:p>
        </p:txBody>
      </p:sp>
      <p:sp>
        <p:nvSpPr>
          <p:cNvPr id="17" name="TextBox 16"/>
          <p:cNvSpPr txBox="1"/>
          <p:nvPr/>
        </p:nvSpPr>
        <p:spPr>
          <a:xfrm>
            <a:off x="487829" y="299545"/>
            <a:ext cx="8415072" cy="584775"/>
          </a:xfrm>
          <a:prstGeom prst="rect">
            <a:avLst/>
          </a:prstGeom>
          <a:noFill/>
        </p:spPr>
        <p:txBody>
          <a:bodyPr wrap="square" rtlCol="0">
            <a:spAutoFit/>
          </a:bodyPr>
          <a:lstStyle/>
          <a:p>
            <a:pPr algn="ctr"/>
            <a:r>
              <a:rPr lang="en-AU" sz="3200" b="1" dirty="0" smtClean="0">
                <a:solidFill>
                  <a:srgbClr val="0070C0"/>
                </a:solidFill>
                <a:latin typeface="+mj-lt"/>
              </a:rPr>
              <a:t>Smart and Safe Anti-Bacterial Materials</a:t>
            </a:r>
            <a:endParaRPr lang="en-AU" sz="3200" b="1" dirty="0">
              <a:solidFill>
                <a:srgbClr val="0070C0"/>
              </a:solidFill>
              <a:latin typeface="+mj-lt"/>
            </a:endParaRPr>
          </a:p>
        </p:txBody>
      </p:sp>
      <p:sp>
        <p:nvSpPr>
          <p:cNvPr id="20" name="Right Arrow 19"/>
          <p:cNvSpPr/>
          <p:nvPr/>
        </p:nvSpPr>
        <p:spPr>
          <a:xfrm>
            <a:off x="3667287" y="4982386"/>
            <a:ext cx="801314" cy="312033"/>
          </a:xfrm>
          <a:prstGeom prst="rightArrow">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0800000">
            <a:off x="4944608" y="1298399"/>
            <a:ext cx="3664872" cy="1564352"/>
          </a:xfrm>
          <a:prstGeom prst="rect">
            <a:avLst/>
          </a:prstGeom>
        </p:spPr>
      </p:pic>
      <p:sp>
        <p:nvSpPr>
          <p:cNvPr id="22" name="Right Arrow 21"/>
          <p:cNvSpPr/>
          <p:nvPr/>
        </p:nvSpPr>
        <p:spPr>
          <a:xfrm>
            <a:off x="6588224" y="4982385"/>
            <a:ext cx="576064" cy="312033"/>
          </a:xfrm>
          <a:prstGeom prst="rightArrow">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7" name="Picture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266358" y="3556028"/>
            <a:ext cx="1636543" cy="1922209"/>
          </a:xfrm>
          <a:prstGeom prst="rect">
            <a:avLst/>
          </a:prstGeom>
        </p:spPr>
      </p:pic>
      <p:pic>
        <p:nvPicPr>
          <p:cNvPr id="1031"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93668" y="4156388"/>
            <a:ext cx="3004133" cy="19696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7" name="Right Arrow 26"/>
          <p:cNvSpPr/>
          <p:nvPr/>
        </p:nvSpPr>
        <p:spPr>
          <a:xfrm rot="2240501">
            <a:off x="1015848" y="3783254"/>
            <a:ext cx="883020" cy="336761"/>
          </a:xfrm>
          <a:prstGeom prst="rightArrow">
            <a:avLst/>
          </a:prstGeom>
          <a:solidFill>
            <a:schemeClr val="accent6">
              <a:lumMod val="60000"/>
              <a:lumOff val="4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8" name="TextBox 7"/>
          <p:cNvSpPr txBox="1"/>
          <p:nvPr/>
        </p:nvSpPr>
        <p:spPr>
          <a:xfrm>
            <a:off x="2231739" y="5804191"/>
            <a:ext cx="1764729" cy="184666"/>
          </a:xfrm>
          <a:prstGeom prst="rect">
            <a:avLst/>
          </a:prstGeom>
          <a:noFill/>
        </p:spPr>
        <p:txBody>
          <a:bodyPr wrap="square" rtlCol="0">
            <a:spAutoFit/>
          </a:bodyPr>
          <a:lstStyle/>
          <a:p>
            <a:r>
              <a:rPr lang="en-AU" sz="600" dirty="0" smtClean="0"/>
              <a:t>http://www.cwbrabender.com/</a:t>
            </a:r>
            <a:endParaRPr lang="en-AU" sz="600" dirty="0"/>
          </a:p>
        </p:txBody>
      </p:sp>
      <p:sp>
        <p:nvSpPr>
          <p:cNvPr id="29" name="TextBox 28"/>
          <p:cNvSpPr txBox="1"/>
          <p:nvPr/>
        </p:nvSpPr>
        <p:spPr>
          <a:xfrm>
            <a:off x="4885169" y="1017990"/>
            <a:ext cx="3783751" cy="461665"/>
          </a:xfrm>
          <a:prstGeom prst="rect">
            <a:avLst/>
          </a:prstGeom>
          <a:noFill/>
        </p:spPr>
        <p:txBody>
          <a:bodyPr wrap="square" rtlCol="0">
            <a:spAutoFit/>
          </a:bodyPr>
          <a:lstStyle/>
          <a:p>
            <a:pPr algn="ctr"/>
            <a:r>
              <a:rPr lang="en-AU" sz="1200" b="1" dirty="0" smtClean="0">
                <a:solidFill>
                  <a:srgbClr val="0070C0"/>
                </a:solidFill>
              </a:rPr>
              <a:t>Antibacterial Thermoplastic Material for Biological Testing</a:t>
            </a:r>
            <a:endParaRPr lang="en-AU" sz="1200" b="1" dirty="0">
              <a:solidFill>
                <a:srgbClr val="0070C0"/>
              </a:solidFill>
            </a:endParaRPr>
          </a:p>
        </p:txBody>
      </p:sp>
      <p:pic>
        <p:nvPicPr>
          <p:cNvPr id="1028" name="Picture 4" descr="Image result for chemical additiv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195735" y="1778439"/>
            <a:ext cx="1512169" cy="1774504"/>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18"/>
          <p:cNvSpPr txBox="1"/>
          <p:nvPr/>
        </p:nvSpPr>
        <p:spPr>
          <a:xfrm>
            <a:off x="7266356" y="2924944"/>
            <a:ext cx="1512167" cy="461665"/>
          </a:xfrm>
          <a:prstGeom prst="rect">
            <a:avLst/>
          </a:prstGeom>
          <a:noFill/>
        </p:spPr>
        <p:txBody>
          <a:bodyPr wrap="square" rtlCol="0">
            <a:spAutoFit/>
          </a:bodyPr>
          <a:lstStyle/>
          <a:p>
            <a:pPr algn="ctr"/>
            <a:r>
              <a:rPr lang="en-AU" sz="1200" b="1" dirty="0" smtClean="0">
                <a:solidFill>
                  <a:srgbClr val="0070C0"/>
                </a:solidFill>
              </a:rPr>
              <a:t>Products Developed at </a:t>
            </a:r>
            <a:r>
              <a:rPr lang="en-AU" sz="1200" b="1" dirty="0" err="1" smtClean="0">
                <a:solidFill>
                  <a:srgbClr val="0070C0"/>
                </a:solidFill>
              </a:rPr>
              <a:t>Enware</a:t>
            </a:r>
            <a:endParaRPr lang="en-AU" sz="1200" b="1" dirty="0">
              <a:solidFill>
                <a:srgbClr val="0070C0"/>
              </a:solidFill>
            </a:endParaRPr>
          </a:p>
        </p:txBody>
      </p:sp>
      <p:sp>
        <p:nvSpPr>
          <p:cNvPr id="23" name="Right Arrow 22"/>
          <p:cNvSpPr/>
          <p:nvPr/>
        </p:nvSpPr>
        <p:spPr>
          <a:xfrm rot="8580000">
            <a:off x="2352181" y="3784744"/>
            <a:ext cx="883020" cy="336761"/>
          </a:xfrm>
          <a:prstGeom prst="rightArrow">
            <a:avLst/>
          </a:prstGeom>
          <a:solidFill>
            <a:schemeClr val="accent6">
              <a:lumMod val="60000"/>
              <a:lumOff val="4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4" name="TextBox 23"/>
          <p:cNvSpPr txBox="1"/>
          <p:nvPr/>
        </p:nvSpPr>
        <p:spPr>
          <a:xfrm>
            <a:off x="2195735" y="1202657"/>
            <a:ext cx="1512167" cy="646331"/>
          </a:xfrm>
          <a:prstGeom prst="rect">
            <a:avLst/>
          </a:prstGeom>
          <a:noFill/>
        </p:spPr>
        <p:txBody>
          <a:bodyPr wrap="square" rtlCol="0">
            <a:spAutoFit/>
          </a:bodyPr>
          <a:lstStyle/>
          <a:p>
            <a:pPr algn="ctr"/>
            <a:r>
              <a:rPr lang="en-AU" sz="1200" b="1" dirty="0" smtClean="0">
                <a:solidFill>
                  <a:srgbClr val="0070C0"/>
                </a:solidFill>
              </a:rPr>
              <a:t>Anti-Bacterial Compound/Materials</a:t>
            </a:r>
            <a:endParaRPr lang="en-AU" sz="1200" b="1" dirty="0">
              <a:solidFill>
                <a:srgbClr val="0070C0"/>
              </a:solidFill>
            </a:endParaRPr>
          </a:p>
        </p:txBody>
      </p:sp>
    </p:spTree>
    <p:extLst>
      <p:ext uri="{BB962C8B-B14F-4D97-AF65-F5344CB8AC3E}">
        <p14:creationId xmlns:p14="http://schemas.microsoft.com/office/powerpoint/2010/main" val="42035924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sz="3200" b="1" dirty="0" smtClean="0">
                <a:solidFill>
                  <a:srgbClr val="0070C0"/>
                </a:solidFill>
              </a:rPr>
              <a:t>New Materials Possibilities…</a:t>
            </a:r>
            <a:endParaRPr lang="en-AU" sz="3200" b="1" dirty="0">
              <a:solidFill>
                <a:srgbClr val="0070C0"/>
              </a:solidFill>
            </a:endParaRPr>
          </a:p>
        </p:txBody>
      </p:sp>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flipH="1">
            <a:off x="5674280" y="2036636"/>
            <a:ext cx="2492204" cy="2088232"/>
          </a:xfr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29835" y="2036636"/>
            <a:ext cx="2544445" cy="2034370"/>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57212" y="2036636"/>
            <a:ext cx="2581275" cy="2034370"/>
          </a:xfrm>
          <a:prstGeom prst="rect">
            <a:avLst/>
          </a:prstGeom>
        </p:spPr>
      </p:pic>
    </p:spTree>
    <p:extLst>
      <p:ext uri="{BB962C8B-B14F-4D97-AF65-F5344CB8AC3E}">
        <p14:creationId xmlns:p14="http://schemas.microsoft.com/office/powerpoint/2010/main" val="182430433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1560" y="620688"/>
            <a:ext cx="8064896" cy="57150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8956532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3" descr="Hub List #2.png"/>
          <p:cNvPicPr>
            <a:picLocks noGrp="1"/>
          </p:cNvPicPr>
          <p:nvPr>
            <p:ph idx="1"/>
          </p:nvPr>
        </p:nvPicPr>
        <p:blipFill>
          <a:blip r:embed="rId3" cstate="print"/>
          <a:stretch>
            <a:fillRect/>
          </a:stretch>
        </p:blipFill>
        <p:spPr>
          <a:xfrm>
            <a:off x="2483768" y="620688"/>
            <a:ext cx="6405494" cy="4525963"/>
          </a:xfrm>
          <a:prstGeom prst="rect">
            <a:avLst/>
          </a:prstGeom>
          <a:ln>
            <a:noFill/>
          </a:ln>
          <a:effectLst>
            <a:outerShdw blurRad="292100" dist="139700" dir="2700000" algn="tl" rotWithShape="0">
              <a:srgbClr val="333333">
                <a:alpha val="65000"/>
              </a:srgbClr>
            </a:outerShdw>
          </a:effectLst>
        </p:spPr>
      </p:pic>
      <p:pic>
        <p:nvPicPr>
          <p:cNvPr id="3" name="Content Placeholder 3" descr="Log In.png"/>
          <p:cNvPicPr>
            <a:picLocks/>
          </p:cNvPicPr>
          <p:nvPr/>
        </p:nvPicPr>
        <p:blipFill>
          <a:blip r:embed="rId4" cstate="print"/>
          <a:stretch>
            <a:fillRect/>
          </a:stretch>
        </p:blipFill>
        <p:spPr>
          <a:xfrm>
            <a:off x="323528" y="3429000"/>
            <a:ext cx="3743956" cy="3052936"/>
          </a:xfrm>
          <a:prstGeom prst="rect">
            <a:avLst/>
          </a:prstGeom>
          <a:ln>
            <a:noFill/>
          </a:ln>
          <a:effectLst>
            <a:outerShdw blurRad="292100" dist="139700" dir="2700000" algn="tl" rotWithShape="0">
              <a:srgbClr val="333333">
                <a:alpha val="65000"/>
              </a:srgbClr>
            </a:outerShdw>
          </a:effectLst>
        </p:spPr>
      </p:pic>
      <p:sp>
        <p:nvSpPr>
          <p:cNvPr id="4" name="TextBox 3"/>
          <p:cNvSpPr txBox="1"/>
          <p:nvPr/>
        </p:nvSpPr>
        <p:spPr>
          <a:xfrm>
            <a:off x="395536" y="692696"/>
            <a:ext cx="1944216" cy="523220"/>
          </a:xfrm>
          <a:prstGeom prst="rect">
            <a:avLst/>
          </a:prstGeom>
          <a:noFill/>
        </p:spPr>
        <p:txBody>
          <a:bodyPr wrap="square" rtlCol="0">
            <a:spAutoFit/>
          </a:bodyPr>
          <a:lstStyle/>
          <a:p>
            <a:r>
              <a:rPr lang="en-AU" sz="2800" dirty="0" smtClean="0">
                <a:solidFill>
                  <a:schemeClr val="tx2"/>
                </a:solidFill>
              </a:rPr>
              <a:t>Smart Flow.</a:t>
            </a:r>
            <a:endParaRPr lang="en-AU" sz="2800" dirty="0">
              <a:solidFill>
                <a:schemeClr val="tx2"/>
              </a:solidFill>
            </a:endParaRPr>
          </a:p>
        </p:txBody>
      </p:sp>
      <p:sp>
        <p:nvSpPr>
          <p:cNvPr id="5" name="TextBox 4"/>
          <p:cNvSpPr txBox="1"/>
          <p:nvPr/>
        </p:nvSpPr>
        <p:spPr>
          <a:xfrm>
            <a:off x="4572000" y="5661248"/>
            <a:ext cx="4032448" cy="523220"/>
          </a:xfrm>
          <a:prstGeom prst="rect">
            <a:avLst/>
          </a:prstGeom>
          <a:noFill/>
        </p:spPr>
        <p:txBody>
          <a:bodyPr wrap="square" rtlCol="0">
            <a:spAutoFit/>
          </a:bodyPr>
          <a:lstStyle/>
          <a:p>
            <a:r>
              <a:rPr lang="en-AU" sz="2800" dirty="0" smtClean="0">
                <a:solidFill>
                  <a:schemeClr val="tx2"/>
                </a:solidFill>
              </a:rPr>
              <a:t>Temperature Monitoring.</a:t>
            </a:r>
            <a:endParaRPr lang="en-AU" sz="2800" dirty="0">
              <a:solidFill>
                <a:schemeClr val="tx2"/>
              </a:solidFill>
            </a:endParaRPr>
          </a:p>
        </p:txBody>
      </p:sp>
    </p:spTree>
    <p:extLst>
      <p:ext uri="{BB962C8B-B14F-4D97-AF65-F5344CB8AC3E}">
        <p14:creationId xmlns:p14="http://schemas.microsoft.com/office/powerpoint/2010/main" val="313559857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5365" y="476672"/>
            <a:ext cx="8324020" cy="58809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ight Arrow 3"/>
          <p:cNvSpPr/>
          <p:nvPr/>
        </p:nvSpPr>
        <p:spPr>
          <a:xfrm flipH="1">
            <a:off x="4860032" y="2924944"/>
            <a:ext cx="576064" cy="36004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54002113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64061"/>
          <a:stretch/>
        </p:blipFill>
        <p:spPr bwMode="auto">
          <a:xfrm>
            <a:off x="292509" y="3140968"/>
            <a:ext cx="8524468" cy="24543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1403648" y="789041"/>
            <a:ext cx="6624736" cy="584775"/>
          </a:xfrm>
          <a:prstGeom prst="rect">
            <a:avLst/>
          </a:prstGeom>
          <a:noFill/>
        </p:spPr>
        <p:txBody>
          <a:bodyPr wrap="square" rtlCol="0">
            <a:spAutoFit/>
          </a:bodyPr>
          <a:lstStyle/>
          <a:p>
            <a:r>
              <a:rPr lang="en-AU" sz="3200" b="1" dirty="0" smtClean="0">
                <a:solidFill>
                  <a:srgbClr val="0070C0"/>
                </a:solidFill>
                <a:latin typeface="+mj-lt"/>
              </a:rPr>
              <a:t>Can we shape a better way forward?</a:t>
            </a:r>
            <a:endParaRPr lang="en-AU" sz="3200" b="1" dirty="0">
              <a:solidFill>
                <a:srgbClr val="0070C0"/>
              </a:solidFill>
              <a:latin typeface="+mj-lt"/>
            </a:endParaRPr>
          </a:p>
        </p:txBody>
      </p:sp>
    </p:spTree>
    <p:extLst>
      <p:ext uri="{BB962C8B-B14F-4D97-AF65-F5344CB8AC3E}">
        <p14:creationId xmlns:p14="http://schemas.microsoft.com/office/powerpoint/2010/main" val="326898280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3568" y="332656"/>
            <a:ext cx="7772400" cy="1470025"/>
          </a:xfrm>
        </p:spPr>
        <p:txBody>
          <a:bodyPr>
            <a:normAutofit/>
          </a:bodyPr>
          <a:lstStyle/>
          <a:p>
            <a:r>
              <a:rPr lang="en-AU" sz="3200" b="1" dirty="0" smtClean="0">
                <a:solidFill>
                  <a:srgbClr val="0070C0"/>
                </a:solidFill>
              </a:rPr>
              <a:t>Plumbing systems are complex</a:t>
            </a:r>
            <a:br>
              <a:rPr lang="en-AU" sz="3200" b="1" dirty="0" smtClean="0">
                <a:solidFill>
                  <a:srgbClr val="0070C0"/>
                </a:solidFill>
              </a:rPr>
            </a:br>
            <a:r>
              <a:rPr lang="en-AU" sz="3200" b="1" dirty="0" smtClean="0">
                <a:solidFill>
                  <a:srgbClr val="0070C0"/>
                </a:solidFill>
              </a:rPr>
              <a:t>and a compromised system = risk.</a:t>
            </a:r>
            <a:endParaRPr lang="en-AU" sz="3200" b="1" dirty="0">
              <a:solidFill>
                <a:srgbClr val="0070C0"/>
              </a:solidFill>
            </a:endParaRPr>
          </a:p>
        </p:txBody>
      </p:sp>
      <p:sp>
        <p:nvSpPr>
          <p:cNvPr id="3" name="Subtitle 2"/>
          <p:cNvSpPr>
            <a:spLocks noGrp="1"/>
          </p:cNvSpPr>
          <p:nvPr>
            <p:ph type="subTitle" idx="1"/>
          </p:nvPr>
        </p:nvSpPr>
        <p:spPr>
          <a:xfrm>
            <a:off x="827584" y="4869160"/>
            <a:ext cx="6944816" cy="769640"/>
          </a:xfrm>
        </p:spPr>
        <p:txBody>
          <a:bodyPr/>
          <a:lstStyle/>
          <a:p>
            <a:endParaRPr lang="en-AU" dirty="0"/>
          </a:p>
        </p:txBody>
      </p:sp>
      <p:pic>
        <p:nvPicPr>
          <p:cNvPr id="205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158" b="28159"/>
          <a:stretch/>
        </p:blipFill>
        <p:spPr bwMode="auto">
          <a:xfrm>
            <a:off x="179512" y="1907074"/>
            <a:ext cx="8784976" cy="4477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653112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38196"/>
          <a:stretch/>
        </p:blipFill>
        <p:spPr bwMode="auto">
          <a:xfrm>
            <a:off x="217867" y="2880360"/>
            <a:ext cx="8629303" cy="377285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1065704" y="464900"/>
            <a:ext cx="6458624" cy="2308324"/>
          </a:xfrm>
          <a:prstGeom prst="rect">
            <a:avLst/>
          </a:prstGeom>
          <a:noFill/>
        </p:spPr>
        <p:txBody>
          <a:bodyPr wrap="square" rtlCol="0">
            <a:spAutoFit/>
          </a:bodyPr>
          <a:lstStyle/>
          <a:p>
            <a:r>
              <a:rPr lang="en-AU" sz="3600" dirty="0" smtClean="0">
                <a:solidFill>
                  <a:schemeClr val="tx2"/>
                </a:solidFill>
              </a:rPr>
              <a:t>What if we could use operational data to create smarter facilities as well as a community of smarter, more certain decision makers.</a:t>
            </a:r>
            <a:endParaRPr lang="en-AU" sz="3600" dirty="0">
              <a:solidFill>
                <a:schemeClr val="tx2"/>
              </a:solidFill>
            </a:endParaRPr>
          </a:p>
        </p:txBody>
      </p:sp>
    </p:spTree>
    <p:extLst>
      <p:ext uri="{BB962C8B-B14F-4D97-AF65-F5344CB8AC3E}">
        <p14:creationId xmlns:p14="http://schemas.microsoft.com/office/powerpoint/2010/main" val="303167723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3568" y="908720"/>
            <a:ext cx="7772400" cy="1470025"/>
          </a:xfrm>
        </p:spPr>
        <p:txBody>
          <a:bodyPr/>
          <a:lstStyle/>
          <a:p>
            <a:r>
              <a:rPr lang="en-AU" dirty="0" smtClean="0"/>
              <a:t>Thank you</a:t>
            </a:r>
            <a:endParaRPr lang="en-AU" dirty="0"/>
          </a:p>
        </p:txBody>
      </p:sp>
      <p:sp>
        <p:nvSpPr>
          <p:cNvPr id="3" name="Subtitle 2"/>
          <p:cNvSpPr>
            <a:spLocks noGrp="1"/>
          </p:cNvSpPr>
          <p:nvPr>
            <p:ph type="subTitle" idx="1"/>
          </p:nvPr>
        </p:nvSpPr>
        <p:spPr>
          <a:xfrm>
            <a:off x="1403648" y="2276872"/>
            <a:ext cx="6400800" cy="3384376"/>
          </a:xfrm>
        </p:spPr>
        <p:txBody>
          <a:bodyPr>
            <a:normAutofit fontScale="92500"/>
          </a:bodyPr>
          <a:lstStyle/>
          <a:p>
            <a:r>
              <a:rPr lang="en-AU" dirty="0" smtClean="0"/>
              <a:t>Adam Degnan, Managing Director Enware Australia </a:t>
            </a:r>
          </a:p>
          <a:p>
            <a:r>
              <a:rPr lang="en-AU" dirty="0" smtClean="0">
                <a:solidFill>
                  <a:srgbClr val="0070C0"/>
                </a:solidFill>
              </a:rPr>
              <a:t>Email: adam.degnan@enware.com.au</a:t>
            </a:r>
          </a:p>
          <a:p>
            <a:r>
              <a:rPr lang="en-AU" dirty="0" err="1" smtClean="0"/>
              <a:t>Prof.</a:t>
            </a:r>
            <a:r>
              <a:rPr lang="en-AU" dirty="0" smtClean="0"/>
              <a:t> Michael Higgins, University of Wollongong </a:t>
            </a:r>
          </a:p>
          <a:p>
            <a:r>
              <a:rPr lang="en-AU" dirty="0" smtClean="0">
                <a:solidFill>
                  <a:srgbClr val="7030A0"/>
                </a:solidFill>
              </a:rPr>
              <a:t>Email: mhiggins@uow.edu.au</a:t>
            </a:r>
            <a:endParaRPr lang="en-AU" dirty="0">
              <a:solidFill>
                <a:srgbClr val="7030A0"/>
              </a:solidFill>
            </a:endParaRPr>
          </a:p>
        </p:txBody>
      </p:sp>
    </p:spTree>
    <p:extLst>
      <p:ext uri="{BB962C8B-B14F-4D97-AF65-F5344CB8AC3E}">
        <p14:creationId xmlns:p14="http://schemas.microsoft.com/office/powerpoint/2010/main" val="111693443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1560" y="639748"/>
            <a:ext cx="8067434" cy="57168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1751499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5347" r="14578"/>
          <a:stretch/>
        </p:blipFill>
        <p:spPr bwMode="auto">
          <a:xfrm>
            <a:off x="2411760" y="228600"/>
            <a:ext cx="6240780" cy="6400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539552" y="476672"/>
            <a:ext cx="1872208" cy="4524315"/>
          </a:xfrm>
          <a:prstGeom prst="rect">
            <a:avLst/>
          </a:prstGeom>
          <a:noFill/>
        </p:spPr>
        <p:txBody>
          <a:bodyPr wrap="square" rtlCol="0">
            <a:spAutoFit/>
          </a:bodyPr>
          <a:lstStyle/>
          <a:p>
            <a:r>
              <a:rPr lang="en-AU" sz="3200" b="1" dirty="0" smtClean="0">
                <a:solidFill>
                  <a:srgbClr val="0070C0"/>
                </a:solidFill>
                <a:latin typeface="+mj-lt"/>
              </a:rPr>
              <a:t>Why are there Risks?</a:t>
            </a:r>
          </a:p>
          <a:p>
            <a:endParaRPr lang="en-AU" sz="3200" b="1" dirty="0">
              <a:solidFill>
                <a:srgbClr val="0070C0"/>
              </a:solidFill>
              <a:latin typeface="+mj-lt"/>
            </a:endParaRPr>
          </a:p>
          <a:p>
            <a:endParaRPr lang="en-AU" sz="3200" b="1" dirty="0" smtClean="0">
              <a:solidFill>
                <a:srgbClr val="0070C0"/>
              </a:solidFill>
              <a:latin typeface="+mj-lt"/>
            </a:endParaRPr>
          </a:p>
          <a:p>
            <a:r>
              <a:rPr lang="en-AU" sz="3200" b="1" dirty="0" smtClean="0">
                <a:solidFill>
                  <a:srgbClr val="0070C0"/>
                </a:solidFill>
                <a:latin typeface="+mj-lt"/>
              </a:rPr>
              <a:t>What are the “Known” factors?</a:t>
            </a:r>
            <a:endParaRPr lang="en-AU" sz="3200" b="1" dirty="0">
              <a:solidFill>
                <a:srgbClr val="0070C0"/>
              </a:solidFill>
              <a:latin typeface="+mj-lt"/>
            </a:endParaRPr>
          </a:p>
        </p:txBody>
      </p:sp>
    </p:spTree>
    <p:extLst>
      <p:ext uri="{BB962C8B-B14F-4D97-AF65-F5344CB8AC3E}">
        <p14:creationId xmlns:p14="http://schemas.microsoft.com/office/powerpoint/2010/main" val="415665717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AU"/>
          </a:p>
        </p:txBody>
      </p:sp>
      <p:sp>
        <p:nvSpPr>
          <p:cNvPr id="3" name="Subtitle 2"/>
          <p:cNvSpPr>
            <a:spLocks noGrp="1"/>
          </p:cNvSpPr>
          <p:nvPr>
            <p:ph type="subTitle" idx="1"/>
          </p:nvPr>
        </p:nvSpPr>
        <p:spPr/>
        <p:txBody>
          <a:bodyPr/>
          <a:lstStyle/>
          <a:p>
            <a:endParaRPr lang="en-AU"/>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3939" y="332656"/>
            <a:ext cx="8524719" cy="60420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0294143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55576" y="764704"/>
            <a:ext cx="7772400" cy="1470025"/>
          </a:xfrm>
        </p:spPr>
        <p:txBody>
          <a:bodyPr>
            <a:normAutofit/>
          </a:bodyPr>
          <a:lstStyle/>
          <a:p>
            <a:r>
              <a:rPr lang="en-AU" sz="3200" b="1" dirty="0">
                <a:solidFill>
                  <a:srgbClr val="0070C0"/>
                </a:solidFill>
              </a:rPr>
              <a:t>What don’t we see?</a:t>
            </a:r>
            <a:br>
              <a:rPr lang="en-AU" sz="3200" b="1" dirty="0">
                <a:solidFill>
                  <a:srgbClr val="0070C0"/>
                </a:solidFill>
              </a:rPr>
            </a:br>
            <a:endParaRPr lang="en-AU" sz="3200" b="1" dirty="0">
              <a:solidFill>
                <a:srgbClr val="0070C0"/>
              </a:solidFill>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95736" y="3212976"/>
            <a:ext cx="4389120" cy="2441448"/>
          </a:xfrm>
          <a:prstGeom prst="rect">
            <a:avLst/>
          </a:prstGeom>
        </p:spPr>
      </p:pic>
    </p:spTree>
    <p:extLst>
      <p:ext uri="{BB962C8B-B14F-4D97-AF65-F5344CB8AC3E}">
        <p14:creationId xmlns:p14="http://schemas.microsoft.com/office/powerpoint/2010/main" val="384019896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1600" y="1089844"/>
            <a:ext cx="7146128" cy="52033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1047036" y="464900"/>
            <a:ext cx="6458624" cy="584775"/>
          </a:xfrm>
          <a:prstGeom prst="rect">
            <a:avLst/>
          </a:prstGeom>
          <a:noFill/>
        </p:spPr>
        <p:txBody>
          <a:bodyPr wrap="square" rtlCol="0">
            <a:spAutoFit/>
          </a:bodyPr>
          <a:lstStyle/>
          <a:p>
            <a:r>
              <a:rPr lang="en-AU" sz="3200" b="1" dirty="0" smtClean="0">
                <a:solidFill>
                  <a:srgbClr val="0070C0"/>
                </a:solidFill>
              </a:rPr>
              <a:t>Flow Period?</a:t>
            </a:r>
            <a:endParaRPr lang="en-AU" sz="3200" b="1" dirty="0">
              <a:solidFill>
                <a:srgbClr val="0070C0"/>
              </a:solidFill>
            </a:endParaRPr>
          </a:p>
        </p:txBody>
      </p:sp>
      <p:sp>
        <p:nvSpPr>
          <p:cNvPr id="2" name="Oval 1"/>
          <p:cNvSpPr/>
          <p:nvPr/>
        </p:nvSpPr>
        <p:spPr>
          <a:xfrm>
            <a:off x="6893592" y="2708920"/>
            <a:ext cx="1224136" cy="2592288"/>
          </a:xfrm>
          <a:prstGeom prst="ellipse">
            <a:avLst/>
          </a:prstGeom>
          <a:noFill/>
          <a:ln w="349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51150427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1560" y="1772816"/>
            <a:ext cx="7846541" cy="43171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1475656" y="404664"/>
            <a:ext cx="4608512" cy="584775"/>
          </a:xfrm>
          <a:prstGeom prst="rect">
            <a:avLst/>
          </a:prstGeom>
          <a:noFill/>
        </p:spPr>
        <p:txBody>
          <a:bodyPr wrap="square" rtlCol="0">
            <a:spAutoFit/>
          </a:bodyPr>
          <a:lstStyle/>
          <a:p>
            <a:r>
              <a:rPr lang="en-AU" sz="3200" b="1" dirty="0" smtClean="0">
                <a:solidFill>
                  <a:srgbClr val="0070C0"/>
                </a:solidFill>
                <a:latin typeface="+mj-lt"/>
              </a:rPr>
              <a:t>Total Run </a:t>
            </a:r>
            <a:r>
              <a:rPr lang="en-AU" sz="3200" b="1" dirty="0">
                <a:solidFill>
                  <a:srgbClr val="0070C0"/>
                </a:solidFill>
                <a:latin typeface="+mj-lt"/>
              </a:rPr>
              <a:t>T</a:t>
            </a:r>
            <a:r>
              <a:rPr lang="en-AU" sz="3200" b="1" dirty="0" smtClean="0">
                <a:solidFill>
                  <a:srgbClr val="0070C0"/>
                </a:solidFill>
                <a:latin typeface="+mj-lt"/>
              </a:rPr>
              <a:t>ime</a:t>
            </a:r>
            <a:endParaRPr lang="en-AU" sz="3200" b="1" dirty="0">
              <a:solidFill>
                <a:srgbClr val="0070C0"/>
              </a:solidFill>
              <a:latin typeface="+mj-lt"/>
            </a:endParaRPr>
          </a:p>
        </p:txBody>
      </p:sp>
    </p:spTree>
    <p:extLst>
      <p:ext uri="{BB962C8B-B14F-4D97-AF65-F5344CB8AC3E}">
        <p14:creationId xmlns:p14="http://schemas.microsoft.com/office/powerpoint/2010/main" val="336520000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23333"/>
          <a:stretch/>
        </p:blipFill>
        <p:spPr bwMode="auto">
          <a:xfrm>
            <a:off x="24418" y="1699260"/>
            <a:ext cx="9124950" cy="49730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a:off x="1047036" y="464900"/>
            <a:ext cx="6458624" cy="584775"/>
          </a:xfrm>
          <a:prstGeom prst="rect">
            <a:avLst/>
          </a:prstGeom>
          <a:noFill/>
        </p:spPr>
        <p:txBody>
          <a:bodyPr wrap="square" rtlCol="0">
            <a:spAutoFit/>
          </a:bodyPr>
          <a:lstStyle/>
          <a:p>
            <a:r>
              <a:rPr lang="en-AU" sz="3200" b="1" dirty="0" smtClean="0">
                <a:solidFill>
                  <a:srgbClr val="0070C0"/>
                </a:solidFill>
              </a:rPr>
              <a:t>Frequency of Use?</a:t>
            </a:r>
            <a:endParaRPr lang="en-AU" sz="3200" b="1" dirty="0">
              <a:solidFill>
                <a:srgbClr val="0070C0"/>
              </a:solidFill>
            </a:endParaRPr>
          </a:p>
        </p:txBody>
      </p:sp>
    </p:spTree>
    <p:extLst>
      <p:ext uri="{BB962C8B-B14F-4D97-AF65-F5344CB8AC3E}">
        <p14:creationId xmlns:p14="http://schemas.microsoft.com/office/powerpoint/2010/main" val="22477652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380</TotalTime>
  <Words>1365</Words>
  <Application>Microsoft Office PowerPoint</Application>
  <PresentationFormat>On-screen Show (4:3)</PresentationFormat>
  <Paragraphs>187</Paragraphs>
  <Slides>21</Slides>
  <Notes>21</Notes>
  <HiddenSlides>0</HiddenSlides>
  <MMClips>0</MMClip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Office Theme</vt:lpstr>
      <vt:lpstr>What if microbial growth risks could be mitigated through a new approach to preventative management of the system?  Adam Degnan  Managing Director Enware</vt:lpstr>
      <vt:lpstr>Plumbing systems are complex and a compromised system = risk.</vt:lpstr>
      <vt:lpstr>PowerPoint Presentation</vt:lpstr>
      <vt:lpstr>PowerPoint Presentation</vt:lpstr>
      <vt:lpstr>PowerPoint Presentation</vt:lpstr>
      <vt:lpstr>What don’t we see? </vt:lpstr>
      <vt:lpstr>PowerPoint Presentation</vt:lpstr>
      <vt:lpstr>PowerPoint Presentation</vt:lpstr>
      <vt:lpstr>PowerPoint Presentation</vt:lpstr>
      <vt:lpstr>PowerPoint Presentation</vt:lpstr>
      <vt:lpstr>Research Collaboration  Professor  Michael Higgins  </vt:lpstr>
      <vt:lpstr>PowerPoint Presentation</vt:lpstr>
      <vt:lpstr>Understanding Bacterial Responses to Materials</vt:lpstr>
      <vt:lpstr>PowerPoint Presentation</vt:lpstr>
      <vt:lpstr>New Materials Possibilities…</vt:lpstr>
      <vt:lpstr>PowerPoint Presentation</vt:lpstr>
      <vt:lpstr>PowerPoint Presentation</vt:lpstr>
      <vt:lpstr>PowerPoint Presentation</vt:lpstr>
      <vt:lpstr>PowerPoint Presentation</vt:lpstr>
      <vt:lpstr>PowerPoint Presentation</vt:lpstr>
      <vt:lpstr>Thank you</vt:lpstr>
    </vt:vector>
  </TitlesOfParts>
  <Company>Enware Australia Pty Limited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Jason Hinds</dc:creator>
  <cp:lastModifiedBy>maxhunter</cp:lastModifiedBy>
  <cp:revision>33</cp:revision>
  <cp:lastPrinted>2016-11-05T00:26:46Z</cp:lastPrinted>
  <dcterms:created xsi:type="dcterms:W3CDTF">2016-09-12T03:52:50Z</dcterms:created>
  <dcterms:modified xsi:type="dcterms:W3CDTF">2016-11-11T05:40:35Z</dcterms:modified>
</cp:coreProperties>
</file>